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0" r:id="rId3"/>
    <p:sldId id="257" r:id="rId4"/>
    <p:sldId id="260" r:id="rId5"/>
    <p:sldId id="261" r:id="rId6"/>
    <p:sldId id="266" r:id="rId7"/>
    <p:sldId id="262" r:id="rId8"/>
    <p:sldId id="263" r:id="rId9"/>
    <p:sldId id="264" r:id="rId10"/>
    <p:sldId id="271"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1" autoAdjust="0"/>
    <p:restoredTop sz="94660"/>
  </p:normalViewPr>
  <p:slideViewPr>
    <p:cSldViewPr snapToGrid="0">
      <p:cViewPr>
        <p:scale>
          <a:sx n="33" d="100"/>
          <a:sy n="33" d="100"/>
        </p:scale>
        <p:origin x="1862" y="109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77DC-DCB4-F929-7147-8750E602C7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1DFD38-50A5-0A65-AB4D-E2A65A2A3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ADFDF2-7258-C719-D9A7-F2E7B9890EAA}"/>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3E2E91B6-00FA-9B9D-6034-41178A2466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78CE7C-8707-07DA-8491-5F1F6A95BD19}"/>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10784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12C4-3D06-D43A-AAF9-FF9D4DCC19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E31D97-3FD5-46F1-0A49-E45026AE0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A6892-1C46-CDC3-F156-478F45150A28}"/>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26151815-297C-8838-2A6A-E019262735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4CB155-BC62-B529-2EA4-81107F2B82E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79090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14C638-C77C-E02D-F032-8A1AE2CE7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A1581D-7201-1088-70B5-37D7CA4B45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AC27F1-DE98-B596-0FC6-31502911296E}"/>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3CC5E008-C9A1-9435-296B-DD901F087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B3B6A-4B1F-B8BB-19CA-304D7317746A}"/>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83232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095076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3066003"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15181241"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883552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6096001" y="1233889"/>
            <a:ext cx="2530207" cy="3415229"/>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8319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F0C6-D805-F7C2-5824-2D6CD2543A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CE8547-B6FF-9884-8B23-810DEC6723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1EE627-AEE1-BB13-81D4-7A7EA9BF02AC}"/>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C30CCF4C-1088-DBA4-ED51-58BED487A4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37B9F1-196B-9373-B75D-E834F9B2E6E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3112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A5B0-5B3F-26A9-64ED-57773AF58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140D92-5375-6B90-3EF5-2C1A80F3DB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AE778-ADED-A579-DDBA-79A96C6E1481}"/>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6C46C963-A28B-8C9C-4C15-A680F7473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01DB1-D389-0D21-6D6C-9991F807026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82365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DF-C905-832E-441E-3C0EE4476B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C9C19C-A63E-1C1C-FFCD-A4391A7C9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CCF392-1187-62AA-F6C6-FB46A539DB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771A53-4C72-9D42-DFD0-CC0919CB7D97}"/>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6" name="Footer Placeholder 5">
            <a:extLst>
              <a:ext uri="{FF2B5EF4-FFF2-40B4-BE49-F238E27FC236}">
                <a16:creationId xmlns:a16="http://schemas.microsoft.com/office/drawing/2014/main" id="{52596673-9265-6D01-D4C1-EDF9273DA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075DC4-3DD5-5EDE-237B-E9F90D9475CF}"/>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35751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34E6-FA8A-8FC8-0953-B4A9C242B4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8AE267-764B-A855-F85D-7DB428BB9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2FCA77-7E0D-D05B-916F-1B88A5E72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CDCE21-8BDF-A043-F66D-880642100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3389B-F4C3-25C2-C9E9-C02E90CF98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B87868-E3D4-3C8F-56C9-5671B9506608}"/>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8" name="Footer Placeholder 7">
            <a:extLst>
              <a:ext uri="{FF2B5EF4-FFF2-40B4-BE49-F238E27FC236}">
                <a16:creationId xmlns:a16="http://schemas.microsoft.com/office/drawing/2014/main" id="{0067C76B-8B5C-3FFC-588C-48A3C00A02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7782E2-C62D-A40E-8D6A-1A7D40F76F73}"/>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56767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6489-A6C3-17F2-0F11-1DA94DD421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B85E3A-941D-3DD3-6ABA-4DC99723763A}"/>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4" name="Footer Placeholder 3">
            <a:extLst>
              <a:ext uri="{FF2B5EF4-FFF2-40B4-BE49-F238E27FC236}">
                <a16:creationId xmlns:a16="http://schemas.microsoft.com/office/drawing/2014/main" id="{5BAA2B02-75F3-EC7E-7E3B-C463CDE120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51E0D5-EAF6-374A-F164-066B5BEE7D10}"/>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52288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6B03C-DCED-D97B-8E30-611CA75AC595}"/>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3" name="Footer Placeholder 2">
            <a:extLst>
              <a:ext uri="{FF2B5EF4-FFF2-40B4-BE49-F238E27FC236}">
                <a16:creationId xmlns:a16="http://schemas.microsoft.com/office/drawing/2014/main" id="{3C6A4874-3FC1-0B69-F23E-A93094621F4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6131C0-E5A9-1973-CB9F-7C8F6CAB6732}"/>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34570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BB9A-CDF2-3640-B3D6-5CFFD5B6A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43798A-6C87-84B9-5AD8-3437BCB9E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8EC27B-ADA2-987C-EF4F-4620266C6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04FA7-EC1D-D1B5-5A68-45756F464E95}"/>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6" name="Footer Placeholder 5">
            <a:extLst>
              <a:ext uri="{FF2B5EF4-FFF2-40B4-BE49-F238E27FC236}">
                <a16:creationId xmlns:a16="http://schemas.microsoft.com/office/drawing/2014/main" id="{C476BC08-DF5C-680C-1B86-F2AEB0D95F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B3EA7F-01DE-B2C2-EC4C-8EDCFD84F7A0}"/>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78461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9513-8DC5-39D0-482C-0982D7513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0C7AFE-EA20-5E69-221B-DA7F89B2A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007B1C-B2E1-BE21-55B8-64D14F1078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E4989-354F-8233-608B-73760E900633}"/>
              </a:ext>
            </a:extLst>
          </p:cNvPr>
          <p:cNvSpPr>
            <a:spLocks noGrp="1"/>
          </p:cNvSpPr>
          <p:nvPr>
            <p:ph type="dt" sz="half" idx="10"/>
          </p:nvPr>
        </p:nvSpPr>
        <p:spPr/>
        <p:txBody>
          <a:bodyPr/>
          <a:lstStyle/>
          <a:p>
            <a:fld id="{D1194C95-CF4A-403C-9162-5F2995C6A30F}" type="datetimeFigureOut">
              <a:rPr lang="en-IN" smtClean="0"/>
              <a:t>02-06-2024</a:t>
            </a:fld>
            <a:endParaRPr lang="en-IN"/>
          </a:p>
        </p:txBody>
      </p:sp>
      <p:sp>
        <p:nvSpPr>
          <p:cNvPr id="6" name="Footer Placeholder 5">
            <a:extLst>
              <a:ext uri="{FF2B5EF4-FFF2-40B4-BE49-F238E27FC236}">
                <a16:creationId xmlns:a16="http://schemas.microsoft.com/office/drawing/2014/main" id="{590D786F-EC26-6041-292B-84DBCCCD49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FAB4C8-7AFD-6372-6953-94EB6DBB0043}"/>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252284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sharpenSoften amount="9000"/>
                    </a14:imgEffect>
                    <a14:imgEffect>
                      <a14:colorTemperature colorTemp="5529"/>
                    </a14:imgEffect>
                    <a14:imgEffect>
                      <a14:saturation sat="118000"/>
                    </a14:imgEffect>
                    <a14:imgEffect>
                      <a14:brightnessContrast bright="-27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DD792-F2E7-2482-70A8-2B785D2FF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1C2C38-315B-F8DF-43A2-45C19380D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699753-E37E-2867-7443-C42D8B948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94C95-CF4A-403C-9162-5F2995C6A30F}" type="datetimeFigureOut">
              <a:rPr lang="en-IN" smtClean="0"/>
              <a:t>02-06-2024</a:t>
            </a:fld>
            <a:endParaRPr lang="en-IN"/>
          </a:p>
        </p:txBody>
      </p:sp>
      <p:sp>
        <p:nvSpPr>
          <p:cNvPr id="5" name="Footer Placeholder 4">
            <a:extLst>
              <a:ext uri="{FF2B5EF4-FFF2-40B4-BE49-F238E27FC236}">
                <a16:creationId xmlns:a16="http://schemas.microsoft.com/office/drawing/2014/main" id="{712D3CF3-6A2D-F997-ABB9-F5E93DA4E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0EA218-81C7-7D1F-C1B0-0947614F6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7825-9B93-41EC-8FB1-AAC876EEE64A}" type="slidenum">
              <a:rPr lang="en-IN" smtClean="0"/>
              <a:t>‹#›</a:t>
            </a:fld>
            <a:endParaRPr lang="en-IN"/>
          </a:p>
        </p:txBody>
      </p:sp>
    </p:spTree>
    <p:extLst>
      <p:ext uri="{BB962C8B-B14F-4D97-AF65-F5344CB8AC3E}">
        <p14:creationId xmlns:p14="http://schemas.microsoft.com/office/powerpoint/2010/main" val="3115834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avif"/><Relationship Id="rId7" Type="http://schemas.openxmlformats.org/officeDocument/2006/relationships/slide" Target="slide7.xml"/><Relationship Id="rId2" Type="http://schemas.openxmlformats.org/officeDocument/2006/relationships/image" Target="../media/image5.avif"/><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6.xml"/><Relationship Id="rId5" Type="http://schemas.openxmlformats.org/officeDocument/2006/relationships/slide" Target="slide4.xml"/><Relationship Id="rId10"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slide" Target="slide9.xml"/></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avif"/><Relationship Id="rId7" Type="http://schemas.openxmlformats.org/officeDocument/2006/relationships/slide" Target="slide7.xml"/><Relationship Id="rId2" Type="http://schemas.openxmlformats.org/officeDocument/2006/relationships/image" Target="../media/image5.avif"/><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slide" Target="slide9.xm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7.png"/><Relationship Id="rId7" Type="http://schemas.openxmlformats.org/officeDocument/2006/relationships/slide" Target="slide7.xml"/><Relationship Id="rId2" Type="http://schemas.openxmlformats.org/officeDocument/2006/relationships/image" Target="../media/image6.avif"/><Relationship Id="rId1" Type="http://schemas.openxmlformats.org/officeDocument/2006/relationships/slideLayout" Target="../slideLayouts/slideLayout12.xml"/><Relationship Id="rId6" Type="http://schemas.openxmlformats.org/officeDocument/2006/relationships/slide" Target="slide6.xml"/><Relationship Id="rId5" Type="http://schemas.openxmlformats.org/officeDocument/2006/relationships/slide" Target="slide4.xml"/><Relationship Id="rId10" Type="http://schemas.openxmlformats.org/officeDocument/2006/relationships/slide" Target="slide5.xml"/><Relationship Id="rId4" Type="http://schemas.openxmlformats.org/officeDocument/2006/relationships/image" Target="../media/image9.webp"/><Relationship Id="rId9"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9.webp"/><Relationship Id="rId7" Type="http://schemas.openxmlformats.org/officeDocument/2006/relationships/slide" Target="slide7.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10.webp"/><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0.webp"/><Relationship Id="rId7" Type="http://schemas.openxmlformats.org/officeDocument/2006/relationships/slide" Target="slide7.xml"/><Relationship Id="rId2" Type="http://schemas.openxmlformats.org/officeDocument/2006/relationships/image" Target="../media/image9.webp"/><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5.avif"/><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5.avif"/><Relationship Id="rId7" Type="http://schemas.openxmlformats.org/officeDocument/2006/relationships/slide" Target="slide7.xml"/><Relationship Id="rId12" Type="http://schemas.openxmlformats.org/officeDocument/2006/relationships/slide" Target="slide10.xml"/><Relationship Id="rId2" Type="http://schemas.openxmlformats.org/officeDocument/2006/relationships/image" Target="../media/image10.webp"/><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image" Target="../media/image11.png"/><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8.jpeg"/><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aerial photography of city buildings in New York, chicago, chicago">
            <a:extLst>
              <a:ext uri="{FF2B5EF4-FFF2-40B4-BE49-F238E27FC236}">
                <a16:creationId xmlns:a16="http://schemas.microsoft.com/office/drawing/2014/main" id="{C3BB02FD-1704-5141-C8A4-F96EA436C51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5454" r="23920" b="38385"/>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21" name="Picture 4" descr="Realistic Cloud PNGs for Free Download">
            <a:extLst>
              <a:ext uri="{FF2B5EF4-FFF2-40B4-BE49-F238E27FC236}">
                <a16:creationId xmlns:a16="http://schemas.microsoft.com/office/drawing/2014/main" id="{15AD5710-D568-681A-9EFA-2F7018F915C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4365311" y="-1041158"/>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2" name="Picture 4" descr="Realistic Cloud PNGs for Free Download">
            <a:extLst>
              <a:ext uri="{FF2B5EF4-FFF2-40B4-BE49-F238E27FC236}">
                <a16:creationId xmlns:a16="http://schemas.microsoft.com/office/drawing/2014/main" id="{8AF29CEC-2833-0D84-0F41-3307D0BBBA96}"/>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7224260" y="-5096932"/>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TextBox 4">
            <a:extLst>
              <a:ext uri="{FF2B5EF4-FFF2-40B4-BE49-F238E27FC236}">
                <a16:creationId xmlns:a16="http://schemas.microsoft.com/office/drawing/2014/main" id="{5F4E5431-4E61-7DC9-8EF3-A62FEFB1BFB3}"/>
              </a:ext>
            </a:extLst>
          </p:cNvPr>
          <p:cNvSpPr txBox="1"/>
          <p:nvPr/>
        </p:nvSpPr>
        <p:spPr>
          <a:xfrm>
            <a:off x="0" y="0"/>
            <a:ext cx="12192000" cy="6858000"/>
          </a:xfrm>
          <a:custGeom>
            <a:avLst/>
            <a:gdLst/>
            <a:ahLst/>
            <a:cxnLst/>
            <a:rect l="l" t="t" r="r" b="b"/>
            <a:pathLst>
              <a:path w="12192000" h="6858000">
                <a:moveTo>
                  <a:pt x="7520186" y="3809479"/>
                </a:moveTo>
                <a:lnTo>
                  <a:pt x="7827522" y="3809479"/>
                </a:lnTo>
                <a:cubicBezTo>
                  <a:pt x="7927477" y="3809479"/>
                  <a:pt x="7995191" y="3829783"/>
                  <a:pt x="8030663" y="3870391"/>
                </a:cubicBezTo>
                <a:cubicBezTo>
                  <a:pt x="8066136" y="3910999"/>
                  <a:pt x="8083872" y="3954848"/>
                  <a:pt x="8083872" y="4001938"/>
                </a:cubicBezTo>
                <a:cubicBezTo>
                  <a:pt x="8083872" y="4048970"/>
                  <a:pt x="8065782" y="4091594"/>
                  <a:pt x="8029602" y="4129808"/>
                </a:cubicBezTo>
                <a:cubicBezTo>
                  <a:pt x="7993423" y="4168023"/>
                  <a:pt x="7934579" y="4187130"/>
                  <a:pt x="7853073" y="4187130"/>
                </a:cubicBezTo>
                <a:lnTo>
                  <a:pt x="7520186" y="4187130"/>
                </a:lnTo>
                <a:close/>
                <a:moveTo>
                  <a:pt x="7520186" y="2860700"/>
                </a:moveTo>
                <a:lnTo>
                  <a:pt x="7822609" y="2860700"/>
                </a:lnTo>
                <a:cubicBezTo>
                  <a:pt x="7968259" y="2860700"/>
                  <a:pt x="8041084" y="2917760"/>
                  <a:pt x="8041084" y="3031881"/>
                </a:cubicBezTo>
                <a:cubicBezTo>
                  <a:pt x="8041084" y="3074262"/>
                  <a:pt x="8026061" y="3113998"/>
                  <a:pt x="7996014" y="3151089"/>
                </a:cubicBezTo>
                <a:cubicBezTo>
                  <a:pt x="7965968" y="3188180"/>
                  <a:pt x="7912429" y="3206725"/>
                  <a:pt x="7835399" y="3206725"/>
                </a:cubicBezTo>
                <a:lnTo>
                  <a:pt x="7520186" y="3206725"/>
                </a:lnTo>
                <a:close/>
                <a:moveTo>
                  <a:pt x="9198148" y="2252365"/>
                </a:moveTo>
                <a:lnTo>
                  <a:pt x="9198148" y="4815929"/>
                </a:lnTo>
                <a:lnTo>
                  <a:pt x="10039027" y="4815929"/>
                </a:lnTo>
                <a:lnTo>
                  <a:pt x="10039027" y="2252365"/>
                </a:lnTo>
                <a:close/>
                <a:moveTo>
                  <a:pt x="6740699" y="2252365"/>
                </a:moveTo>
                <a:lnTo>
                  <a:pt x="6740699" y="4815929"/>
                </a:lnTo>
                <a:lnTo>
                  <a:pt x="7962804" y="4815929"/>
                </a:lnTo>
                <a:cubicBezTo>
                  <a:pt x="8347742" y="4815929"/>
                  <a:pt x="8600270" y="4739165"/>
                  <a:pt x="8720388" y="4585638"/>
                </a:cubicBezTo>
                <a:cubicBezTo>
                  <a:pt x="8840508" y="4432111"/>
                  <a:pt x="8900566" y="4258880"/>
                  <a:pt x="8900566" y="4065946"/>
                </a:cubicBezTo>
                <a:cubicBezTo>
                  <a:pt x="8900566" y="3738040"/>
                  <a:pt x="8739472" y="3544127"/>
                  <a:pt x="8417282" y="3484208"/>
                </a:cubicBezTo>
                <a:cubicBezTo>
                  <a:pt x="8546266" y="3469267"/>
                  <a:pt x="8648208" y="3408118"/>
                  <a:pt x="8723106" y="3300760"/>
                </a:cubicBezTo>
                <a:cubicBezTo>
                  <a:pt x="8798004" y="3193402"/>
                  <a:pt x="8835454" y="3074030"/>
                  <a:pt x="8835454" y="2942642"/>
                </a:cubicBezTo>
                <a:cubicBezTo>
                  <a:pt x="8835454" y="2763332"/>
                  <a:pt x="8771708" y="2603458"/>
                  <a:pt x="8644216" y="2463021"/>
                </a:cubicBezTo>
                <a:cubicBezTo>
                  <a:pt x="8516724" y="2322583"/>
                  <a:pt x="8315825" y="2252365"/>
                  <a:pt x="8041520" y="2252365"/>
                </a:cubicBezTo>
                <a:close/>
                <a:moveTo>
                  <a:pt x="4511848" y="2252365"/>
                </a:moveTo>
                <a:lnTo>
                  <a:pt x="4511848" y="4815929"/>
                </a:lnTo>
                <a:lnTo>
                  <a:pt x="6461497" y="4815929"/>
                </a:lnTo>
                <a:lnTo>
                  <a:pt x="6461497" y="4146202"/>
                </a:lnTo>
                <a:lnTo>
                  <a:pt x="5337844" y="4146202"/>
                </a:lnTo>
                <a:lnTo>
                  <a:pt x="5337844" y="3815060"/>
                </a:lnTo>
                <a:lnTo>
                  <a:pt x="6245696" y="3815060"/>
                </a:lnTo>
                <a:lnTo>
                  <a:pt x="6245696" y="3188122"/>
                </a:lnTo>
                <a:lnTo>
                  <a:pt x="5337844" y="3188122"/>
                </a:lnTo>
                <a:lnTo>
                  <a:pt x="5337844" y="2901627"/>
                </a:lnTo>
                <a:lnTo>
                  <a:pt x="6461497" y="2901627"/>
                </a:lnTo>
                <a:lnTo>
                  <a:pt x="6461497" y="2252365"/>
                </a:lnTo>
                <a:close/>
                <a:moveTo>
                  <a:pt x="3129726" y="2213298"/>
                </a:moveTo>
                <a:cubicBezTo>
                  <a:pt x="2785483" y="2213298"/>
                  <a:pt x="2520412" y="2294474"/>
                  <a:pt x="2334513" y="2456829"/>
                </a:cubicBezTo>
                <a:cubicBezTo>
                  <a:pt x="2148613" y="2619184"/>
                  <a:pt x="2055664" y="2823483"/>
                  <a:pt x="2055664" y="3069728"/>
                </a:cubicBezTo>
                <a:cubicBezTo>
                  <a:pt x="2055664" y="3262487"/>
                  <a:pt x="2120573" y="3429512"/>
                  <a:pt x="2250390" y="3570802"/>
                </a:cubicBezTo>
                <a:cubicBezTo>
                  <a:pt x="2380208" y="3712091"/>
                  <a:pt x="2667613" y="3825428"/>
                  <a:pt x="3112605" y="3910810"/>
                </a:cubicBezTo>
                <a:cubicBezTo>
                  <a:pt x="3221629" y="3932824"/>
                  <a:pt x="3294731" y="3956306"/>
                  <a:pt x="3331908" y="3981256"/>
                </a:cubicBezTo>
                <a:cubicBezTo>
                  <a:pt x="3369086" y="4006206"/>
                  <a:pt x="3387675" y="4038622"/>
                  <a:pt x="3387675" y="4078503"/>
                </a:cubicBezTo>
                <a:cubicBezTo>
                  <a:pt x="3387675" y="4155882"/>
                  <a:pt x="3303776" y="4194572"/>
                  <a:pt x="3135975" y="4194572"/>
                </a:cubicBezTo>
                <a:cubicBezTo>
                  <a:pt x="2908024" y="4194572"/>
                  <a:pt x="2763673" y="4094113"/>
                  <a:pt x="2702921" y="3893195"/>
                </a:cubicBezTo>
                <a:lnTo>
                  <a:pt x="1929160" y="4029291"/>
                </a:lnTo>
                <a:cubicBezTo>
                  <a:pt x="2077329" y="4579761"/>
                  <a:pt x="2464553" y="4854996"/>
                  <a:pt x="3090833" y="4854996"/>
                </a:cubicBezTo>
                <a:cubicBezTo>
                  <a:pt x="3431956" y="4854996"/>
                  <a:pt x="3709027" y="4773490"/>
                  <a:pt x="3922047" y="4610476"/>
                </a:cubicBezTo>
                <a:cubicBezTo>
                  <a:pt x="4135067" y="4447463"/>
                  <a:pt x="4241577" y="4234114"/>
                  <a:pt x="4241577" y="3970428"/>
                </a:cubicBezTo>
                <a:cubicBezTo>
                  <a:pt x="4241577" y="3803443"/>
                  <a:pt x="4197432" y="3658132"/>
                  <a:pt x="4109143" y="3534496"/>
                </a:cubicBezTo>
                <a:cubicBezTo>
                  <a:pt x="4020854" y="3410860"/>
                  <a:pt x="3911616" y="3323855"/>
                  <a:pt x="3781430" y="3273480"/>
                </a:cubicBezTo>
                <a:cubicBezTo>
                  <a:pt x="3651244" y="3223105"/>
                  <a:pt x="3435918" y="3166156"/>
                  <a:pt x="3135452" y="3102633"/>
                </a:cubicBezTo>
                <a:cubicBezTo>
                  <a:pt x="3031854" y="3080599"/>
                  <a:pt x="2965206" y="3059525"/>
                  <a:pt x="2935508" y="3039410"/>
                </a:cubicBezTo>
                <a:cubicBezTo>
                  <a:pt x="2905810" y="3019295"/>
                  <a:pt x="2890962" y="2992203"/>
                  <a:pt x="2890962" y="2958136"/>
                </a:cubicBezTo>
                <a:cubicBezTo>
                  <a:pt x="2890962" y="2879536"/>
                  <a:pt x="2961461" y="2840236"/>
                  <a:pt x="3102460" y="2840236"/>
                </a:cubicBezTo>
                <a:cubicBezTo>
                  <a:pt x="3286538" y="2840236"/>
                  <a:pt x="3412674" y="2923332"/>
                  <a:pt x="3480867" y="3089523"/>
                </a:cubicBezTo>
                <a:lnTo>
                  <a:pt x="4174604" y="2884768"/>
                </a:lnTo>
                <a:cubicBezTo>
                  <a:pt x="4003122" y="2437121"/>
                  <a:pt x="3654830" y="2213298"/>
                  <a:pt x="3129726" y="2213298"/>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0000" b="1" dirty="0">
              <a:solidFill>
                <a:schemeClr val="bg1"/>
              </a:solidFill>
              <a:latin typeface="Franklin Gothic Heavy" panose="020B0903020102020204" pitchFamily="34" charset="0"/>
            </a:endParaRPr>
          </a:p>
        </p:txBody>
      </p:sp>
      <p:sp>
        <p:nvSpPr>
          <p:cNvPr id="13" name="TextBox 12">
            <a:extLst>
              <a:ext uri="{FF2B5EF4-FFF2-40B4-BE49-F238E27FC236}">
                <a16:creationId xmlns:a16="http://schemas.microsoft.com/office/drawing/2014/main" id="{B40CE72D-9941-5A38-47A8-8347CAEC84A8}"/>
              </a:ext>
            </a:extLst>
          </p:cNvPr>
          <p:cNvSpPr txBox="1"/>
          <p:nvPr/>
        </p:nvSpPr>
        <p:spPr>
          <a:xfrm>
            <a:off x="2542572" y="9237257"/>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14" name="TextBox 13">
            <a:extLst>
              <a:ext uri="{FF2B5EF4-FFF2-40B4-BE49-F238E27FC236}">
                <a16:creationId xmlns:a16="http://schemas.microsoft.com/office/drawing/2014/main" id="{C0597B5F-99F9-67DE-DBFF-44D4DBFF5307}"/>
              </a:ext>
            </a:extLst>
          </p:cNvPr>
          <p:cNvSpPr txBox="1"/>
          <p:nvPr/>
        </p:nvSpPr>
        <p:spPr>
          <a:xfrm>
            <a:off x="1466127" y="9720739"/>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15" name="Picture 4" descr="Realistic Cloud PNGs for Free Download">
            <a:extLst>
              <a:ext uri="{FF2B5EF4-FFF2-40B4-BE49-F238E27FC236}">
                <a16:creationId xmlns:a16="http://schemas.microsoft.com/office/drawing/2014/main" id="{6F9DAE8F-D189-386D-8A31-947011FF2467}"/>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10604747"/>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6" name="Picture 4" descr="Realistic Cloud PNGs for Free Download">
            <a:extLst>
              <a:ext uri="{FF2B5EF4-FFF2-40B4-BE49-F238E27FC236}">
                <a16:creationId xmlns:a16="http://schemas.microsoft.com/office/drawing/2014/main" id="{3CB1E368-5CAE-13A0-F27A-F069D872CE6D}"/>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40634" y="6548973"/>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115957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3B5F05-A245-9912-E71B-C6072E9D6466}"/>
              </a:ext>
            </a:extLst>
          </p:cNvPr>
          <p:cNvSpPr txBox="1">
            <a:spLocks noChangeAspect="1"/>
          </p:cNvSpPr>
          <p:nvPr/>
        </p:nvSpPr>
        <p:spPr>
          <a:xfrm>
            <a:off x="-78544639" y="-34366224"/>
            <a:ext cx="178947555" cy="97726514"/>
          </a:xfrm>
          <a:custGeom>
            <a:avLst/>
            <a:gdLst/>
            <a:ahLst/>
            <a:cxnLst/>
            <a:rect l="l" t="t" r="r" b="b"/>
            <a:pathLst>
              <a:path w="12192000" h="6858000">
                <a:moveTo>
                  <a:pt x="5703959" y="4216332"/>
                </a:moveTo>
                <a:cubicBezTo>
                  <a:pt x="5876547" y="4216332"/>
                  <a:pt x="5962841" y="4386290"/>
                  <a:pt x="5962841" y="4726207"/>
                </a:cubicBezTo>
                <a:cubicBezTo>
                  <a:pt x="5962841" y="4970182"/>
                  <a:pt x="5941264" y="5135143"/>
                  <a:pt x="5898108" y="5221091"/>
                </a:cubicBezTo>
                <a:cubicBezTo>
                  <a:pt x="5854953" y="5307038"/>
                  <a:pt x="5786195" y="5350011"/>
                  <a:pt x="5691835" y="5350011"/>
                </a:cubicBezTo>
                <a:cubicBezTo>
                  <a:pt x="5513197" y="5350011"/>
                  <a:pt x="5423878" y="5167397"/>
                  <a:pt x="5423878" y="4802168"/>
                </a:cubicBezTo>
                <a:cubicBezTo>
                  <a:pt x="5423878" y="4411610"/>
                  <a:pt x="5517239" y="4216332"/>
                  <a:pt x="5703959" y="4216332"/>
                </a:cubicBezTo>
                <a:close/>
                <a:moveTo>
                  <a:pt x="6947353" y="3716088"/>
                </a:moveTo>
                <a:lnTo>
                  <a:pt x="6947353" y="5153273"/>
                </a:lnTo>
                <a:cubicBezTo>
                  <a:pt x="6947353" y="5411364"/>
                  <a:pt x="7030025" y="5597471"/>
                  <a:pt x="7195369" y="5711594"/>
                </a:cubicBezTo>
                <a:cubicBezTo>
                  <a:pt x="7360714" y="5825717"/>
                  <a:pt x="7577360" y="5882779"/>
                  <a:pt x="7845308" y="5882779"/>
                </a:cubicBezTo>
                <a:cubicBezTo>
                  <a:pt x="8100576" y="5882779"/>
                  <a:pt x="8308996" y="5823180"/>
                  <a:pt x="8470564" y="5703984"/>
                </a:cubicBezTo>
                <a:cubicBezTo>
                  <a:pt x="8632135" y="5584787"/>
                  <a:pt x="8712919" y="5390077"/>
                  <a:pt x="8712919" y="5119854"/>
                </a:cubicBezTo>
                <a:lnTo>
                  <a:pt x="8712919" y="3716088"/>
                </a:lnTo>
                <a:lnTo>
                  <a:pt x="8147628" y="3716088"/>
                </a:lnTo>
                <a:lnTo>
                  <a:pt x="8147628" y="4960115"/>
                </a:lnTo>
                <a:cubicBezTo>
                  <a:pt x="8147628" y="5077416"/>
                  <a:pt x="8143385" y="5154486"/>
                  <a:pt x="8134899" y="5191325"/>
                </a:cubicBezTo>
                <a:cubicBezTo>
                  <a:pt x="8126413" y="5228165"/>
                  <a:pt x="8100787" y="5260983"/>
                  <a:pt x="8058019" y="5289780"/>
                </a:cubicBezTo>
                <a:cubicBezTo>
                  <a:pt x="8015250" y="5318577"/>
                  <a:pt x="7958762" y="5332975"/>
                  <a:pt x="7888552" y="5332975"/>
                </a:cubicBezTo>
                <a:cubicBezTo>
                  <a:pt x="7806614" y="5332975"/>
                  <a:pt x="7747742" y="5313467"/>
                  <a:pt x="7711936" y="5274449"/>
                </a:cubicBezTo>
                <a:cubicBezTo>
                  <a:pt x="7676129" y="5235432"/>
                  <a:pt x="7658226" y="5170123"/>
                  <a:pt x="7658226" y="5078521"/>
                </a:cubicBezTo>
                <a:lnTo>
                  <a:pt x="7658226" y="3716088"/>
                </a:lnTo>
                <a:close/>
                <a:moveTo>
                  <a:pt x="2744046" y="3716088"/>
                </a:moveTo>
                <a:lnTo>
                  <a:pt x="3441367" y="4950484"/>
                </a:lnTo>
                <a:lnTo>
                  <a:pt x="3441367" y="5850255"/>
                </a:lnTo>
                <a:lnTo>
                  <a:pt x="4122814" y="5850255"/>
                </a:lnTo>
                <a:lnTo>
                  <a:pt x="4122814" y="4948645"/>
                </a:lnTo>
                <a:lnTo>
                  <a:pt x="4770576" y="3716088"/>
                </a:lnTo>
                <a:lnTo>
                  <a:pt x="4162815" y="3716088"/>
                </a:lnTo>
                <a:lnTo>
                  <a:pt x="3834192" y="4396059"/>
                </a:lnTo>
                <a:lnTo>
                  <a:pt x="3491048" y="3716088"/>
                </a:lnTo>
                <a:close/>
                <a:moveTo>
                  <a:pt x="5700934" y="3683564"/>
                </a:moveTo>
                <a:cubicBezTo>
                  <a:pt x="5379925" y="3683564"/>
                  <a:pt x="5128823" y="3787826"/>
                  <a:pt x="4947628" y="3996350"/>
                </a:cubicBezTo>
                <a:cubicBezTo>
                  <a:pt x="4766434" y="4204873"/>
                  <a:pt x="4675836" y="4467906"/>
                  <a:pt x="4675836" y="4785446"/>
                </a:cubicBezTo>
                <a:cubicBezTo>
                  <a:pt x="4675836" y="5118248"/>
                  <a:pt x="4770486" y="5384338"/>
                  <a:pt x="4959788" y="5583714"/>
                </a:cubicBezTo>
                <a:cubicBezTo>
                  <a:pt x="5149089" y="5783091"/>
                  <a:pt x="5394113" y="5882779"/>
                  <a:pt x="5694860" y="5882779"/>
                </a:cubicBezTo>
                <a:cubicBezTo>
                  <a:pt x="5994219" y="5882779"/>
                  <a:pt x="6238396" y="5780360"/>
                  <a:pt x="6427391" y="5575523"/>
                </a:cubicBezTo>
                <a:cubicBezTo>
                  <a:pt x="6616386" y="5370685"/>
                  <a:pt x="6710883" y="5099736"/>
                  <a:pt x="6710883" y="4762675"/>
                </a:cubicBezTo>
                <a:cubicBezTo>
                  <a:pt x="6710883" y="4436874"/>
                  <a:pt x="6617007" y="4175572"/>
                  <a:pt x="6429254" y="3978769"/>
                </a:cubicBezTo>
                <a:cubicBezTo>
                  <a:pt x="6241501" y="3781966"/>
                  <a:pt x="5998728" y="3683564"/>
                  <a:pt x="5700934" y="3683564"/>
                </a:cubicBezTo>
                <a:close/>
                <a:moveTo>
                  <a:pt x="5739845" y="1855138"/>
                </a:moveTo>
                <a:lnTo>
                  <a:pt x="5873593" y="2389745"/>
                </a:lnTo>
                <a:lnTo>
                  <a:pt x="5606146" y="2389745"/>
                </a:lnTo>
                <a:close/>
                <a:moveTo>
                  <a:pt x="9171215" y="1178628"/>
                </a:moveTo>
                <a:lnTo>
                  <a:pt x="9171215" y="3312795"/>
                </a:lnTo>
                <a:lnTo>
                  <a:pt x="9834077" y="3312795"/>
                </a:lnTo>
                <a:lnTo>
                  <a:pt x="9834077" y="2813447"/>
                </a:lnTo>
                <a:lnTo>
                  <a:pt x="10011359" y="2532011"/>
                </a:lnTo>
                <a:lnTo>
                  <a:pt x="10354987" y="3312795"/>
                </a:lnTo>
                <a:lnTo>
                  <a:pt x="11104046" y="3312795"/>
                </a:lnTo>
                <a:lnTo>
                  <a:pt x="10453961" y="1969479"/>
                </a:lnTo>
                <a:lnTo>
                  <a:pt x="10978598" y="1178628"/>
                </a:lnTo>
                <a:lnTo>
                  <a:pt x="10357310" y="1178628"/>
                </a:lnTo>
                <a:lnTo>
                  <a:pt x="9834077" y="2034381"/>
                </a:lnTo>
                <a:lnTo>
                  <a:pt x="9834077" y="1178628"/>
                </a:lnTo>
                <a:close/>
                <a:moveTo>
                  <a:pt x="6989991" y="1178628"/>
                </a:moveTo>
                <a:lnTo>
                  <a:pt x="6989991" y="3312795"/>
                </a:lnTo>
                <a:lnTo>
                  <a:pt x="7569220" y="3312795"/>
                </a:lnTo>
                <a:lnTo>
                  <a:pt x="7569220" y="2278477"/>
                </a:lnTo>
                <a:cubicBezTo>
                  <a:pt x="7569220" y="2230869"/>
                  <a:pt x="7565046" y="2181313"/>
                  <a:pt x="7556697" y="2129809"/>
                </a:cubicBezTo>
                <a:lnTo>
                  <a:pt x="7545776" y="2074890"/>
                </a:lnTo>
                <a:lnTo>
                  <a:pt x="7548253" y="2083894"/>
                </a:lnTo>
                <a:cubicBezTo>
                  <a:pt x="7581095" y="2194656"/>
                  <a:pt x="7625084" y="2294388"/>
                  <a:pt x="7680222" y="2383089"/>
                </a:cubicBezTo>
                <a:lnTo>
                  <a:pt x="8257855" y="3312795"/>
                </a:lnTo>
                <a:lnTo>
                  <a:pt x="8825250" y="3312795"/>
                </a:lnTo>
                <a:lnTo>
                  <a:pt x="8825250" y="1178628"/>
                </a:lnTo>
                <a:lnTo>
                  <a:pt x="8244472" y="1178628"/>
                </a:lnTo>
                <a:lnTo>
                  <a:pt x="8244472" y="1822808"/>
                </a:lnTo>
                <a:cubicBezTo>
                  <a:pt x="8244472" y="1963272"/>
                  <a:pt x="8253583" y="2094461"/>
                  <a:pt x="8271805" y="2216376"/>
                </a:cubicBezTo>
                <a:lnTo>
                  <a:pt x="8282033" y="2273546"/>
                </a:lnTo>
                <a:lnTo>
                  <a:pt x="8277341" y="2253679"/>
                </a:lnTo>
                <a:cubicBezTo>
                  <a:pt x="8253432" y="2167421"/>
                  <a:pt x="8204967" y="2066953"/>
                  <a:pt x="8131946" y="1952273"/>
                </a:cubicBezTo>
                <a:lnTo>
                  <a:pt x="7640075" y="1178628"/>
                </a:lnTo>
                <a:close/>
                <a:moveTo>
                  <a:pt x="5440260" y="1178628"/>
                </a:moveTo>
                <a:lnTo>
                  <a:pt x="4790418" y="3312795"/>
                </a:lnTo>
                <a:lnTo>
                  <a:pt x="5362436" y="3312795"/>
                </a:lnTo>
                <a:lnTo>
                  <a:pt x="5486311" y="2903927"/>
                </a:lnTo>
                <a:lnTo>
                  <a:pt x="5995678" y="2903927"/>
                </a:lnTo>
                <a:lnTo>
                  <a:pt x="6111567" y="3312795"/>
                </a:lnTo>
                <a:lnTo>
                  <a:pt x="6816947" y="3312795"/>
                </a:lnTo>
                <a:lnTo>
                  <a:pt x="6160232" y="1178628"/>
                </a:lnTo>
                <a:close/>
                <a:moveTo>
                  <a:pt x="2789466" y="1178628"/>
                </a:moveTo>
                <a:lnTo>
                  <a:pt x="2789466" y="3312795"/>
                </a:lnTo>
                <a:lnTo>
                  <a:pt x="3489498" y="3312795"/>
                </a:lnTo>
                <a:lnTo>
                  <a:pt x="3489498" y="2505900"/>
                </a:lnTo>
                <a:lnTo>
                  <a:pt x="3910756" y="2505900"/>
                </a:lnTo>
                <a:lnTo>
                  <a:pt x="3910756" y="3312795"/>
                </a:lnTo>
                <a:lnTo>
                  <a:pt x="4610787" y="3312795"/>
                </a:lnTo>
                <a:lnTo>
                  <a:pt x="4610787" y="1178628"/>
                </a:lnTo>
                <a:lnTo>
                  <a:pt x="3910756" y="1178628"/>
                </a:lnTo>
                <a:lnTo>
                  <a:pt x="3910756" y="1939060"/>
                </a:lnTo>
                <a:lnTo>
                  <a:pt x="3489498" y="1939060"/>
                </a:lnTo>
                <a:lnTo>
                  <a:pt x="3489498" y="1178628"/>
                </a:lnTo>
                <a:close/>
                <a:moveTo>
                  <a:pt x="1103313" y="1178628"/>
                </a:moveTo>
                <a:lnTo>
                  <a:pt x="1103313" y="1737724"/>
                </a:lnTo>
                <a:lnTo>
                  <a:pt x="1532315" y="1737724"/>
                </a:lnTo>
                <a:lnTo>
                  <a:pt x="1532315" y="3312795"/>
                </a:lnTo>
                <a:lnTo>
                  <a:pt x="2198274" y="3312795"/>
                </a:lnTo>
                <a:lnTo>
                  <a:pt x="2198274" y="1737724"/>
                </a:lnTo>
                <a:lnTo>
                  <a:pt x="2627276" y="1737724"/>
                </a:lnTo>
                <a:lnTo>
                  <a:pt x="2627276" y="1178628"/>
                </a:lnTo>
                <a:close/>
                <a:moveTo>
                  <a:pt x="0" y="0"/>
                </a:moveTo>
                <a:lnTo>
                  <a:pt x="12192000" y="0"/>
                </a:lnTo>
                <a:lnTo>
                  <a:pt x="12192000" y="6858000"/>
                </a:lnTo>
                <a:lnTo>
                  <a:pt x="0" y="6858000"/>
                </a:lnTo>
                <a:close/>
              </a:path>
            </a:pathLst>
          </a:custGeom>
          <a:solidFill>
            <a:schemeClr val="tx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25000" b="1" dirty="0">
              <a:solidFill>
                <a:schemeClr val="bg1"/>
              </a:solidFill>
              <a:effectLst>
                <a:outerShdw blurRad="38100" dist="38100" dir="2700000" algn="tl">
                  <a:srgbClr val="000000">
                    <a:alpha val="43137"/>
                  </a:srgbClr>
                </a:outerShdw>
              </a:effectLst>
              <a:latin typeface="Franklin Gothic Heavy" panose="020B0903020102020204" pitchFamily="34" charset="0"/>
            </a:endParaRPr>
          </a:p>
        </p:txBody>
      </p:sp>
      <p:sp>
        <p:nvSpPr>
          <p:cNvPr id="2" name="Rectangle 1">
            <a:extLst>
              <a:ext uri="{FF2B5EF4-FFF2-40B4-BE49-F238E27FC236}">
                <a16:creationId xmlns:a16="http://schemas.microsoft.com/office/drawing/2014/main" id="{16A01EE9-9B4E-AE01-4363-6A5469A35EE5}"/>
              </a:ext>
            </a:extLst>
          </p:cNvPr>
          <p:cNvSpPr/>
          <p:nvPr/>
        </p:nvSpPr>
        <p:spPr>
          <a:xfrm>
            <a:off x="0" y="-228707"/>
            <a:ext cx="12192000" cy="6858000"/>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E3644F7-5BBC-F06C-5411-912531890409}"/>
              </a:ext>
            </a:extLst>
          </p:cNvPr>
          <p:cNvSpPr txBox="1"/>
          <p:nvPr/>
        </p:nvSpPr>
        <p:spPr>
          <a:xfrm>
            <a:off x="656617" y="815025"/>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conclusion</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The presentation provides a comprehensive overview of the Securities and Exchange Board of India (SEBI), highlighting its history, establishment, functions, and powers. Through this project, key aspects such as the reasons for SEBI's establishment, its regulatory role in the securities market, and its authority to protect investor interests are clearly articulated. The presentation also covers SEBI's guidelines for companies issuing securities, ensuring transparency and fairness in the market. In conclusion, SEBI plays a crucial role in maintaining the integrity and smooth functioning of the Indian stock market. Its regulatory framework helps prevent malpractices and fosters a secure investment environment. </a:t>
            </a: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49E3124C-7961-D88E-32DC-F8DABE621A75}"/>
                  </a:ext>
                </a:extLst>
              </p:cNvPr>
              <p:cNvGraphicFramePr>
                <a:graphicFrameLocks noChangeAspect="1"/>
              </p:cNvGraphicFramePr>
              <p:nvPr>
                <p:extLst>
                  <p:ext uri="{D42A27DB-BD31-4B8C-83A1-F6EECF244321}">
                    <p14:modId xmlns:p14="http://schemas.microsoft.com/office/powerpoint/2010/main" val="2414462752"/>
                  </p:ext>
                </p:extLst>
              </p:nvPr>
            </p:nvGraphicFramePr>
            <p:xfrm>
              <a:off x="0" y="-7093053"/>
              <a:ext cx="12192000" cy="6858000"/>
            </p:xfrm>
            <a:graphic>
              <a:graphicData uri="http://schemas.microsoft.com/office/powerpoint/2016/slidezoom">
                <pslz:sldZm>
                  <pslz:sldZmObj sldId="264" cId="1559271835">
                    <pslz:zmPr id="{89C9D8C6-1396-4605-8E30-E2F297D4C28F}" returnToParent="0" transitionDur="1000">
                      <p166:blipFill xmlns:p166="http://schemas.microsoft.com/office/powerpoint/2016/6/main">
                        <a:blip r:embed="rId3"/>
                        <a:stretch>
                          <a:fillRect/>
                        </a:stretch>
                      </p166:blipFill>
                      <p166:spPr xmlns:p166="http://schemas.microsoft.com/office/powerpoint/2016/6/main">
                        <a:xfrm>
                          <a:off x="0" y="0"/>
                          <a:ext cx="12192000" cy="6858000"/>
                        </a:xfrm>
                        <a:prstGeom prst="rect">
                          <a:avLst/>
                        </a:prstGeom>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49E3124C-7961-D88E-32DC-F8DABE621A75}"/>
                  </a:ext>
                </a:extLst>
              </p:cNvPr>
              <p:cNvPicPr>
                <a:picLocks noGrp="1" noRot="1" noChangeAspect="1" noMove="1" noResize="1" noEditPoints="1" noAdjustHandles="1" noChangeArrowheads="1" noChangeShapeType="1"/>
              </p:cNvPicPr>
              <p:nvPr/>
            </p:nvPicPr>
            <p:blipFill>
              <a:blip r:embed="rId3"/>
              <a:stretch>
                <a:fillRect/>
              </a:stretch>
            </p:blipFill>
            <p:spPr>
              <a:xfrm>
                <a:off x="0" y="-7093053"/>
                <a:ext cx="12192000" cy="6858000"/>
              </a:xfrm>
              <a:prstGeom prst="rect">
                <a:avLst/>
              </a:prstGeom>
            </p:spPr>
          </p:pic>
        </mc:Fallback>
      </mc:AlternateContent>
    </p:spTree>
    <p:extLst>
      <p:ext uri="{BB962C8B-B14F-4D97-AF65-F5344CB8AC3E}">
        <p14:creationId xmlns:p14="http://schemas.microsoft.com/office/powerpoint/2010/main" val="3272793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3B5F05-A245-9912-E71B-C6072E9D6466}"/>
              </a:ext>
            </a:extLst>
          </p:cNvPr>
          <p:cNvSpPr txBox="1"/>
          <p:nvPr/>
        </p:nvSpPr>
        <p:spPr>
          <a:xfrm>
            <a:off x="0" y="0"/>
            <a:ext cx="12192000" cy="6858000"/>
          </a:xfrm>
          <a:custGeom>
            <a:avLst/>
            <a:gdLst/>
            <a:ahLst/>
            <a:cxnLst/>
            <a:rect l="l" t="t" r="r" b="b"/>
            <a:pathLst>
              <a:path w="12192000" h="6858000">
                <a:moveTo>
                  <a:pt x="5703959" y="4216332"/>
                </a:moveTo>
                <a:cubicBezTo>
                  <a:pt x="5876547" y="4216332"/>
                  <a:pt x="5962841" y="4386290"/>
                  <a:pt x="5962841" y="4726207"/>
                </a:cubicBezTo>
                <a:cubicBezTo>
                  <a:pt x="5962841" y="4970182"/>
                  <a:pt x="5941264" y="5135143"/>
                  <a:pt x="5898108" y="5221091"/>
                </a:cubicBezTo>
                <a:cubicBezTo>
                  <a:pt x="5854953" y="5307038"/>
                  <a:pt x="5786195" y="5350011"/>
                  <a:pt x="5691835" y="5350011"/>
                </a:cubicBezTo>
                <a:cubicBezTo>
                  <a:pt x="5513197" y="5350011"/>
                  <a:pt x="5423878" y="5167397"/>
                  <a:pt x="5423878" y="4802168"/>
                </a:cubicBezTo>
                <a:cubicBezTo>
                  <a:pt x="5423878" y="4411610"/>
                  <a:pt x="5517239" y="4216332"/>
                  <a:pt x="5703959" y="4216332"/>
                </a:cubicBezTo>
                <a:close/>
                <a:moveTo>
                  <a:pt x="6947353" y="3716088"/>
                </a:moveTo>
                <a:lnTo>
                  <a:pt x="6947353" y="5153273"/>
                </a:lnTo>
                <a:cubicBezTo>
                  <a:pt x="6947353" y="5411364"/>
                  <a:pt x="7030025" y="5597471"/>
                  <a:pt x="7195369" y="5711594"/>
                </a:cubicBezTo>
                <a:cubicBezTo>
                  <a:pt x="7360714" y="5825717"/>
                  <a:pt x="7577360" y="5882779"/>
                  <a:pt x="7845308" y="5882779"/>
                </a:cubicBezTo>
                <a:cubicBezTo>
                  <a:pt x="8100576" y="5882779"/>
                  <a:pt x="8308996" y="5823180"/>
                  <a:pt x="8470564" y="5703984"/>
                </a:cubicBezTo>
                <a:cubicBezTo>
                  <a:pt x="8632135" y="5584787"/>
                  <a:pt x="8712919" y="5390077"/>
                  <a:pt x="8712919" y="5119854"/>
                </a:cubicBezTo>
                <a:lnTo>
                  <a:pt x="8712919" y="3716088"/>
                </a:lnTo>
                <a:lnTo>
                  <a:pt x="8147628" y="3716088"/>
                </a:lnTo>
                <a:lnTo>
                  <a:pt x="8147628" y="4960115"/>
                </a:lnTo>
                <a:cubicBezTo>
                  <a:pt x="8147628" y="5077416"/>
                  <a:pt x="8143385" y="5154486"/>
                  <a:pt x="8134899" y="5191325"/>
                </a:cubicBezTo>
                <a:cubicBezTo>
                  <a:pt x="8126413" y="5228165"/>
                  <a:pt x="8100787" y="5260983"/>
                  <a:pt x="8058019" y="5289780"/>
                </a:cubicBezTo>
                <a:cubicBezTo>
                  <a:pt x="8015250" y="5318577"/>
                  <a:pt x="7958762" y="5332975"/>
                  <a:pt x="7888552" y="5332975"/>
                </a:cubicBezTo>
                <a:cubicBezTo>
                  <a:pt x="7806614" y="5332975"/>
                  <a:pt x="7747742" y="5313467"/>
                  <a:pt x="7711936" y="5274449"/>
                </a:cubicBezTo>
                <a:cubicBezTo>
                  <a:pt x="7676129" y="5235432"/>
                  <a:pt x="7658226" y="5170123"/>
                  <a:pt x="7658226" y="5078521"/>
                </a:cubicBezTo>
                <a:lnTo>
                  <a:pt x="7658226" y="3716088"/>
                </a:lnTo>
                <a:close/>
                <a:moveTo>
                  <a:pt x="2744046" y="3716088"/>
                </a:moveTo>
                <a:lnTo>
                  <a:pt x="3441367" y="4950484"/>
                </a:lnTo>
                <a:lnTo>
                  <a:pt x="3441367" y="5850255"/>
                </a:lnTo>
                <a:lnTo>
                  <a:pt x="4122814" y="5850255"/>
                </a:lnTo>
                <a:lnTo>
                  <a:pt x="4122814" y="4948645"/>
                </a:lnTo>
                <a:lnTo>
                  <a:pt x="4770576" y="3716088"/>
                </a:lnTo>
                <a:lnTo>
                  <a:pt x="4162815" y="3716088"/>
                </a:lnTo>
                <a:lnTo>
                  <a:pt x="3834192" y="4396059"/>
                </a:lnTo>
                <a:lnTo>
                  <a:pt x="3491048" y="3716088"/>
                </a:lnTo>
                <a:close/>
                <a:moveTo>
                  <a:pt x="5700934" y="3683564"/>
                </a:moveTo>
                <a:cubicBezTo>
                  <a:pt x="5379925" y="3683564"/>
                  <a:pt x="5128823" y="3787826"/>
                  <a:pt x="4947628" y="3996350"/>
                </a:cubicBezTo>
                <a:cubicBezTo>
                  <a:pt x="4766434" y="4204873"/>
                  <a:pt x="4675836" y="4467906"/>
                  <a:pt x="4675836" y="4785446"/>
                </a:cubicBezTo>
                <a:cubicBezTo>
                  <a:pt x="4675836" y="5118248"/>
                  <a:pt x="4770486" y="5384338"/>
                  <a:pt x="4959788" y="5583714"/>
                </a:cubicBezTo>
                <a:cubicBezTo>
                  <a:pt x="5149089" y="5783091"/>
                  <a:pt x="5394113" y="5882779"/>
                  <a:pt x="5694860" y="5882779"/>
                </a:cubicBezTo>
                <a:cubicBezTo>
                  <a:pt x="5994219" y="5882779"/>
                  <a:pt x="6238396" y="5780360"/>
                  <a:pt x="6427391" y="5575523"/>
                </a:cubicBezTo>
                <a:cubicBezTo>
                  <a:pt x="6616386" y="5370685"/>
                  <a:pt x="6710883" y="5099736"/>
                  <a:pt x="6710883" y="4762675"/>
                </a:cubicBezTo>
                <a:cubicBezTo>
                  <a:pt x="6710883" y="4436874"/>
                  <a:pt x="6617007" y="4175572"/>
                  <a:pt x="6429254" y="3978769"/>
                </a:cubicBezTo>
                <a:cubicBezTo>
                  <a:pt x="6241501" y="3781966"/>
                  <a:pt x="5998728" y="3683564"/>
                  <a:pt x="5700934" y="3683564"/>
                </a:cubicBezTo>
                <a:close/>
                <a:moveTo>
                  <a:pt x="5739845" y="1855138"/>
                </a:moveTo>
                <a:lnTo>
                  <a:pt x="5873593" y="2389745"/>
                </a:lnTo>
                <a:lnTo>
                  <a:pt x="5606146" y="2389745"/>
                </a:lnTo>
                <a:close/>
                <a:moveTo>
                  <a:pt x="9171215" y="1178628"/>
                </a:moveTo>
                <a:lnTo>
                  <a:pt x="9171215" y="3312795"/>
                </a:lnTo>
                <a:lnTo>
                  <a:pt x="9834077" y="3312795"/>
                </a:lnTo>
                <a:lnTo>
                  <a:pt x="9834077" y="2813447"/>
                </a:lnTo>
                <a:lnTo>
                  <a:pt x="10011359" y="2532011"/>
                </a:lnTo>
                <a:lnTo>
                  <a:pt x="10354987" y="3312795"/>
                </a:lnTo>
                <a:lnTo>
                  <a:pt x="11104046" y="3312795"/>
                </a:lnTo>
                <a:lnTo>
                  <a:pt x="10453961" y="1969479"/>
                </a:lnTo>
                <a:lnTo>
                  <a:pt x="10978598" y="1178628"/>
                </a:lnTo>
                <a:lnTo>
                  <a:pt x="10357310" y="1178628"/>
                </a:lnTo>
                <a:lnTo>
                  <a:pt x="9834077" y="2034381"/>
                </a:lnTo>
                <a:lnTo>
                  <a:pt x="9834077" y="1178628"/>
                </a:lnTo>
                <a:close/>
                <a:moveTo>
                  <a:pt x="6989991" y="1178628"/>
                </a:moveTo>
                <a:lnTo>
                  <a:pt x="6989991" y="3312795"/>
                </a:lnTo>
                <a:lnTo>
                  <a:pt x="7569220" y="3312795"/>
                </a:lnTo>
                <a:lnTo>
                  <a:pt x="7569220" y="2278477"/>
                </a:lnTo>
                <a:cubicBezTo>
                  <a:pt x="7569220" y="2230869"/>
                  <a:pt x="7565046" y="2181313"/>
                  <a:pt x="7556697" y="2129809"/>
                </a:cubicBezTo>
                <a:lnTo>
                  <a:pt x="7545776" y="2074890"/>
                </a:lnTo>
                <a:lnTo>
                  <a:pt x="7548253" y="2083894"/>
                </a:lnTo>
                <a:cubicBezTo>
                  <a:pt x="7581095" y="2194656"/>
                  <a:pt x="7625084" y="2294388"/>
                  <a:pt x="7680222" y="2383089"/>
                </a:cubicBezTo>
                <a:lnTo>
                  <a:pt x="8257855" y="3312795"/>
                </a:lnTo>
                <a:lnTo>
                  <a:pt x="8825250" y="3312795"/>
                </a:lnTo>
                <a:lnTo>
                  <a:pt x="8825250" y="1178628"/>
                </a:lnTo>
                <a:lnTo>
                  <a:pt x="8244472" y="1178628"/>
                </a:lnTo>
                <a:lnTo>
                  <a:pt x="8244472" y="1822808"/>
                </a:lnTo>
                <a:cubicBezTo>
                  <a:pt x="8244472" y="1963272"/>
                  <a:pt x="8253583" y="2094461"/>
                  <a:pt x="8271805" y="2216376"/>
                </a:cubicBezTo>
                <a:lnTo>
                  <a:pt x="8282033" y="2273546"/>
                </a:lnTo>
                <a:lnTo>
                  <a:pt x="8277341" y="2253679"/>
                </a:lnTo>
                <a:cubicBezTo>
                  <a:pt x="8253432" y="2167421"/>
                  <a:pt x="8204967" y="2066953"/>
                  <a:pt x="8131946" y="1952273"/>
                </a:cubicBezTo>
                <a:lnTo>
                  <a:pt x="7640075" y="1178628"/>
                </a:lnTo>
                <a:close/>
                <a:moveTo>
                  <a:pt x="5440260" y="1178628"/>
                </a:moveTo>
                <a:lnTo>
                  <a:pt x="4790418" y="3312795"/>
                </a:lnTo>
                <a:lnTo>
                  <a:pt x="5362436" y="3312795"/>
                </a:lnTo>
                <a:lnTo>
                  <a:pt x="5486311" y="2903927"/>
                </a:lnTo>
                <a:lnTo>
                  <a:pt x="5995678" y="2903927"/>
                </a:lnTo>
                <a:lnTo>
                  <a:pt x="6111567" y="3312795"/>
                </a:lnTo>
                <a:lnTo>
                  <a:pt x="6816947" y="3312795"/>
                </a:lnTo>
                <a:lnTo>
                  <a:pt x="6160232" y="1178628"/>
                </a:lnTo>
                <a:close/>
                <a:moveTo>
                  <a:pt x="2789466" y="1178628"/>
                </a:moveTo>
                <a:lnTo>
                  <a:pt x="2789466" y="3312795"/>
                </a:lnTo>
                <a:lnTo>
                  <a:pt x="3489498" y="3312795"/>
                </a:lnTo>
                <a:lnTo>
                  <a:pt x="3489498" y="2505900"/>
                </a:lnTo>
                <a:lnTo>
                  <a:pt x="3910756" y="2505900"/>
                </a:lnTo>
                <a:lnTo>
                  <a:pt x="3910756" y="3312795"/>
                </a:lnTo>
                <a:lnTo>
                  <a:pt x="4610787" y="3312795"/>
                </a:lnTo>
                <a:lnTo>
                  <a:pt x="4610787" y="1178628"/>
                </a:lnTo>
                <a:lnTo>
                  <a:pt x="3910756" y="1178628"/>
                </a:lnTo>
                <a:lnTo>
                  <a:pt x="3910756" y="1939060"/>
                </a:lnTo>
                <a:lnTo>
                  <a:pt x="3489498" y="1939060"/>
                </a:lnTo>
                <a:lnTo>
                  <a:pt x="3489498" y="1178628"/>
                </a:lnTo>
                <a:close/>
                <a:moveTo>
                  <a:pt x="1103313" y="1178628"/>
                </a:moveTo>
                <a:lnTo>
                  <a:pt x="1103313" y="1737724"/>
                </a:lnTo>
                <a:lnTo>
                  <a:pt x="1532315" y="1737724"/>
                </a:lnTo>
                <a:lnTo>
                  <a:pt x="1532315" y="3312795"/>
                </a:lnTo>
                <a:lnTo>
                  <a:pt x="2198274" y="3312795"/>
                </a:lnTo>
                <a:lnTo>
                  <a:pt x="2198274" y="1737724"/>
                </a:lnTo>
                <a:lnTo>
                  <a:pt x="2627276" y="1737724"/>
                </a:lnTo>
                <a:lnTo>
                  <a:pt x="2627276" y="1178628"/>
                </a:lnTo>
                <a:close/>
                <a:moveTo>
                  <a:pt x="0" y="0"/>
                </a:moveTo>
                <a:lnTo>
                  <a:pt x="12192000" y="0"/>
                </a:lnTo>
                <a:lnTo>
                  <a:pt x="12192000" y="6858000"/>
                </a:lnTo>
                <a:lnTo>
                  <a:pt x="0" y="6858000"/>
                </a:lnTo>
                <a:close/>
              </a:path>
            </a:pathLst>
          </a:custGeom>
          <a:solidFill>
            <a:schemeClr val="tx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25000" b="1" dirty="0">
              <a:solidFill>
                <a:schemeClr val="bg1"/>
              </a:solidFill>
              <a:effectLst>
                <a:outerShdw blurRad="38100" dist="38100" dir="2700000" algn="tl">
                  <a:srgbClr val="000000">
                    <a:alpha val="43137"/>
                  </a:srgbClr>
                </a:outerShdw>
              </a:effectLst>
              <a:latin typeface="Franklin Gothic Heavy" panose="020B0903020102020204" pitchFamily="34" charset="0"/>
            </a:endParaRPr>
          </a:p>
        </p:txBody>
      </p:sp>
    </p:spTree>
    <p:extLst>
      <p:ext uri="{BB962C8B-B14F-4D97-AF65-F5344CB8AC3E}">
        <p14:creationId xmlns:p14="http://schemas.microsoft.com/office/powerpoint/2010/main" val="653392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aerial photography of city buildings in New York, chicago, chicago">
            <a:extLst>
              <a:ext uri="{FF2B5EF4-FFF2-40B4-BE49-F238E27FC236}">
                <a16:creationId xmlns:a16="http://schemas.microsoft.com/office/drawing/2014/main" id="{C3BB02FD-1704-5141-C8A4-F96EA436C51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5454" r="23920" b="38385"/>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4E5431-4E61-7DC9-8EF3-A62FEFB1BFB3}"/>
              </a:ext>
            </a:extLst>
          </p:cNvPr>
          <p:cNvSpPr txBox="1"/>
          <p:nvPr/>
        </p:nvSpPr>
        <p:spPr>
          <a:xfrm>
            <a:off x="-65326846" y="-50995385"/>
            <a:ext cx="152476200" cy="107137200"/>
          </a:xfrm>
          <a:custGeom>
            <a:avLst/>
            <a:gdLst/>
            <a:ahLst/>
            <a:cxnLst/>
            <a:rect l="l" t="t" r="r" b="b"/>
            <a:pathLst>
              <a:path w="12192000" h="6858000">
                <a:moveTo>
                  <a:pt x="7520186" y="3809479"/>
                </a:moveTo>
                <a:lnTo>
                  <a:pt x="7827522" y="3809479"/>
                </a:lnTo>
                <a:cubicBezTo>
                  <a:pt x="7927477" y="3809479"/>
                  <a:pt x="7995191" y="3829783"/>
                  <a:pt x="8030663" y="3870391"/>
                </a:cubicBezTo>
                <a:cubicBezTo>
                  <a:pt x="8066136" y="3910999"/>
                  <a:pt x="8083872" y="3954848"/>
                  <a:pt x="8083872" y="4001938"/>
                </a:cubicBezTo>
                <a:cubicBezTo>
                  <a:pt x="8083872" y="4048970"/>
                  <a:pt x="8065782" y="4091594"/>
                  <a:pt x="8029602" y="4129808"/>
                </a:cubicBezTo>
                <a:cubicBezTo>
                  <a:pt x="7993423" y="4168023"/>
                  <a:pt x="7934579" y="4187130"/>
                  <a:pt x="7853073" y="4187130"/>
                </a:cubicBezTo>
                <a:lnTo>
                  <a:pt x="7520186" y="4187130"/>
                </a:lnTo>
                <a:close/>
                <a:moveTo>
                  <a:pt x="7520186" y="2860700"/>
                </a:moveTo>
                <a:lnTo>
                  <a:pt x="7822609" y="2860700"/>
                </a:lnTo>
                <a:cubicBezTo>
                  <a:pt x="7968259" y="2860700"/>
                  <a:pt x="8041084" y="2917760"/>
                  <a:pt x="8041084" y="3031881"/>
                </a:cubicBezTo>
                <a:cubicBezTo>
                  <a:pt x="8041084" y="3074262"/>
                  <a:pt x="8026061" y="3113998"/>
                  <a:pt x="7996014" y="3151089"/>
                </a:cubicBezTo>
                <a:cubicBezTo>
                  <a:pt x="7965968" y="3188180"/>
                  <a:pt x="7912429" y="3206725"/>
                  <a:pt x="7835399" y="3206725"/>
                </a:cubicBezTo>
                <a:lnTo>
                  <a:pt x="7520186" y="3206725"/>
                </a:lnTo>
                <a:close/>
                <a:moveTo>
                  <a:pt x="9198148" y="2252365"/>
                </a:moveTo>
                <a:lnTo>
                  <a:pt x="9198148" y="4815929"/>
                </a:lnTo>
                <a:lnTo>
                  <a:pt x="10039027" y="4815929"/>
                </a:lnTo>
                <a:lnTo>
                  <a:pt x="10039027" y="2252365"/>
                </a:lnTo>
                <a:close/>
                <a:moveTo>
                  <a:pt x="6740699" y="2252365"/>
                </a:moveTo>
                <a:lnTo>
                  <a:pt x="6740699" y="4815929"/>
                </a:lnTo>
                <a:lnTo>
                  <a:pt x="7962804" y="4815929"/>
                </a:lnTo>
                <a:cubicBezTo>
                  <a:pt x="8347742" y="4815929"/>
                  <a:pt x="8600270" y="4739165"/>
                  <a:pt x="8720388" y="4585638"/>
                </a:cubicBezTo>
                <a:cubicBezTo>
                  <a:pt x="8840508" y="4432111"/>
                  <a:pt x="8900566" y="4258880"/>
                  <a:pt x="8900566" y="4065946"/>
                </a:cubicBezTo>
                <a:cubicBezTo>
                  <a:pt x="8900566" y="3738040"/>
                  <a:pt x="8739472" y="3544127"/>
                  <a:pt x="8417282" y="3484208"/>
                </a:cubicBezTo>
                <a:cubicBezTo>
                  <a:pt x="8546266" y="3469267"/>
                  <a:pt x="8648208" y="3408118"/>
                  <a:pt x="8723106" y="3300760"/>
                </a:cubicBezTo>
                <a:cubicBezTo>
                  <a:pt x="8798004" y="3193402"/>
                  <a:pt x="8835454" y="3074030"/>
                  <a:pt x="8835454" y="2942642"/>
                </a:cubicBezTo>
                <a:cubicBezTo>
                  <a:pt x="8835454" y="2763332"/>
                  <a:pt x="8771708" y="2603458"/>
                  <a:pt x="8644216" y="2463021"/>
                </a:cubicBezTo>
                <a:cubicBezTo>
                  <a:pt x="8516724" y="2322583"/>
                  <a:pt x="8315825" y="2252365"/>
                  <a:pt x="8041520" y="2252365"/>
                </a:cubicBezTo>
                <a:close/>
                <a:moveTo>
                  <a:pt x="4511848" y="2252365"/>
                </a:moveTo>
                <a:lnTo>
                  <a:pt x="4511848" y="4815929"/>
                </a:lnTo>
                <a:lnTo>
                  <a:pt x="6461497" y="4815929"/>
                </a:lnTo>
                <a:lnTo>
                  <a:pt x="6461497" y="4146202"/>
                </a:lnTo>
                <a:lnTo>
                  <a:pt x="5337844" y="4146202"/>
                </a:lnTo>
                <a:lnTo>
                  <a:pt x="5337844" y="3815060"/>
                </a:lnTo>
                <a:lnTo>
                  <a:pt x="6245696" y="3815060"/>
                </a:lnTo>
                <a:lnTo>
                  <a:pt x="6245696" y="3188122"/>
                </a:lnTo>
                <a:lnTo>
                  <a:pt x="5337844" y="3188122"/>
                </a:lnTo>
                <a:lnTo>
                  <a:pt x="5337844" y="2901627"/>
                </a:lnTo>
                <a:lnTo>
                  <a:pt x="6461497" y="2901627"/>
                </a:lnTo>
                <a:lnTo>
                  <a:pt x="6461497" y="2252365"/>
                </a:lnTo>
                <a:close/>
                <a:moveTo>
                  <a:pt x="3129726" y="2213298"/>
                </a:moveTo>
                <a:cubicBezTo>
                  <a:pt x="2785483" y="2213298"/>
                  <a:pt x="2520412" y="2294474"/>
                  <a:pt x="2334513" y="2456829"/>
                </a:cubicBezTo>
                <a:cubicBezTo>
                  <a:pt x="2148613" y="2619184"/>
                  <a:pt x="2055664" y="2823483"/>
                  <a:pt x="2055664" y="3069728"/>
                </a:cubicBezTo>
                <a:cubicBezTo>
                  <a:pt x="2055664" y="3262487"/>
                  <a:pt x="2120573" y="3429512"/>
                  <a:pt x="2250390" y="3570802"/>
                </a:cubicBezTo>
                <a:cubicBezTo>
                  <a:pt x="2380208" y="3712091"/>
                  <a:pt x="2667613" y="3825428"/>
                  <a:pt x="3112605" y="3910810"/>
                </a:cubicBezTo>
                <a:cubicBezTo>
                  <a:pt x="3221629" y="3932824"/>
                  <a:pt x="3294731" y="3956306"/>
                  <a:pt x="3331908" y="3981256"/>
                </a:cubicBezTo>
                <a:cubicBezTo>
                  <a:pt x="3369086" y="4006206"/>
                  <a:pt x="3387675" y="4038622"/>
                  <a:pt x="3387675" y="4078503"/>
                </a:cubicBezTo>
                <a:cubicBezTo>
                  <a:pt x="3387675" y="4155882"/>
                  <a:pt x="3303776" y="4194572"/>
                  <a:pt x="3135975" y="4194572"/>
                </a:cubicBezTo>
                <a:cubicBezTo>
                  <a:pt x="2908024" y="4194572"/>
                  <a:pt x="2763673" y="4094113"/>
                  <a:pt x="2702921" y="3893195"/>
                </a:cubicBezTo>
                <a:lnTo>
                  <a:pt x="1929160" y="4029291"/>
                </a:lnTo>
                <a:cubicBezTo>
                  <a:pt x="2077329" y="4579761"/>
                  <a:pt x="2464553" y="4854996"/>
                  <a:pt x="3090833" y="4854996"/>
                </a:cubicBezTo>
                <a:cubicBezTo>
                  <a:pt x="3431956" y="4854996"/>
                  <a:pt x="3709027" y="4773490"/>
                  <a:pt x="3922047" y="4610476"/>
                </a:cubicBezTo>
                <a:cubicBezTo>
                  <a:pt x="4135067" y="4447463"/>
                  <a:pt x="4241577" y="4234114"/>
                  <a:pt x="4241577" y="3970428"/>
                </a:cubicBezTo>
                <a:cubicBezTo>
                  <a:pt x="4241577" y="3803443"/>
                  <a:pt x="4197432" y="3658132"/>
                  <a:pt x="4109143" y="3534496"/>
                </a:cubicBezTo>
                <a:cubicBezTo>
                  <a:pt x="4020854" y="3410860"/>
                  <a:pt x="3911616" y="3323855"/>
                  <a:pt x="3781430" y="3273480"/>
                </a:cubicBezTo>
                <a:cubicBezTo>
                  <a:pt x="3651244" y="3223105"/>
                  <a:pt x="3435918" y="3166156"/>
                  <a:pt x="3135452" y="3102633"/>
                </a:cubicBezTo>
                <a:cubicBezTo>
                  <a:pt x="3031854" y="3080599"/>
                  <a:pt x="2965206" y="3059525"/>
                  <a:pt x="2935508" y="3039410"/>
                </a:cubicBezTo>
                <a:cubicBezTo>
                  <a:pt x="2905810" y="3019295"/>
                  <a:pt x="2890962" y="2992203"/>
                  <a:pt x="2890962" y="2958136"/>
                </a:cubicBezTo>
                <a:cubicBezTo>
                  <a:pt x="2890962" y="2879536"/>
                  <a:pt x="2961461" y="2840236"/>
                  <a:pt x="3102460" y="2840236"/>
                </a:cubicBezTo>
                <a:cubicBezTo>
                  <a:pt x="3286538" y="2840236"/>
                  <a:pt x="3412674" y="2923332"/>
                  <a:pt x="3480867" y="3089523"/>
                </a:cubicBezTo>
                <a:lnTo>
                  <a:pt x="4174604" y="2884768"/>
                </a:lnTo>
                <a:cubicBezTo>
                  <a:pt x="4003122" y="2437121"/>
                  <a:pt x="3654830" y="2213298"/>
                  <a:pt x="3129726" y="2213298"/>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0000" b="1" dirty="0">
              <a:solidFill>
                <a:schemeClr val="bg1"/>
              </a:solidFill>
              <a:latin typeface="Franklin Gothic Heavy" panose="020B0903020102020204" pitchFamily="34" charset="0"/>
            </a:endParaRPr>
          </a:p>
        </p:txBody>
      </p:sp>
      <p:sp>
        <p:nvSpPr>
          <p:cNvPr id="2" name="Rectangle 1">
            <a:extLst>
              <a:ext uri="{FF2B5EF4-FFF2-40B4-BE49-F238E27FC236}">
                <a16:creationId xmlns:a16="http://schemas.microsoft.com/office/drawing/2014/main" id="{F80229D5-E5FE-2710-C083-445B6F086F96}"/>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F2646ED-B7E1-C9E5-7888-4F3DF875DD97}"/>
              </a:ext>
            </a:extLst>
          </p:cNvPr>
          <p:cNvSpPr txBox="1"/>
          <p:nvPr/>
        </p:nvSpPr>
        <p:spPr>
          <a:xfrm>
            <a:off x="2542572" y="1500026"/>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4" name="TextBox 3">
            <a:extLst>
              <a:ext uri="{FF2B5EF4-FFF2-40B4-BE49-F238E27FC236}">
                <a16:creationId xmlns:a16="http://schemas.microsoft.com/office/drawing/2014/main" id="{3F92A416-4766-6B4A-E525-2A2A656E125E}"/>
              </a:ext>
            </a:extLst>
          </p:cNvPr>
          <p:cNvSpPr txBox="1"/>
          <p:nvPr/>
        </p:nvSpPr>
        <p:spPr>
          <a:xfrm>
            <a:off x="1466127" y="1983508"/>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6" name="Picture 4" descr="Realistic Cloud PNGs for Free Download">
            <a:extLst>
              <a:ext uri="{FF2B5EF4-FFF2-40B4-BE49-F238E27FC236}">
                <a16:creationId xmlns:a16="http://schemas.microsoft.com/office/drawing/2014/main" id="{02EA5A5F-A66F-CB57-CA77-C741373DF3F2}"/>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2867516"/>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4" descr="Realistic Cloud PNGs for Free Download">
            <a:extLst>
              <a:ext uri="{FF2B5EF4-FFF2-40B4-BE49-F238E27FC236}">
                <a16:creationId xmlns:a16="http://schemas.microsoft.com/office/drawing/2014/main" id="{BE54C61F-EAA0-2786-1D0B-448FF98F0085}"/>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40634" y="-1188258"/>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4" descr="Realistic Cloud PNGs for Free Download">
            <a:extLst>
              <a:ext uri="{FF2B5EF4-FFF2-40B4-BE49-F238E27FC236}">
                <a16:creationId xmlns:a16="http://schemas.microsoft.com/office/drawing/2014/main" id="{10129006-065D-1AE2-DFAE-A5261C0E103C}"/>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5213710" y="12888621"/>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Picture 4" descr="Realistic Cloud PNGs for Free Download">
            <a:extLst>
              <a:ext uri="{FF2B5EF4-FFF2-40B4-BE49-F238E27FC236}">
                <a16:creationId xmlns:a16="http://schemas.microsoft.com/office/drawing/2014/main" id="{C25D75DF-E4A7-FA34-FD29-63FEA5B7944A}"/>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124570" flipH="1" flipV="1">
            <a:off x="8457102" y="8566162"/>
            <a:ext cx="8904857" cy="5787987"/>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TextBox 10">
            <a:extLst>
              <a:ext uri="{FF2B5EF4-FFF2-40B4-BE49-F238E27FC236}">
                <a16:creationId xmlns:a16="http://schemas.microsoft.com/office/drawing/2014/main" id="{39A2238E-8656-5E1B-FE6E-A13AAE2DE5A3}"/>
              </a:ext>
            </a:extLst>
          </p:cNvPr>
          <p:cNvSpPr txBox="1"/>
          <p:nvPr/>
        </p:nvSpPr>
        <p:spPr>
          <a:xfrm>
            <a:off x="655320" y="11011763"/>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Acknowledgment</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I would like to express my special thanks of gratitude to my FMM teacher Nitya ma’am, who gave me the golden opportunity to do this wonderful project of Financial market management on the topic  “SEBI", Who also helped me in completing my project. I came to know about so many new things I am really thankful to them. Secondly </a:t>
            </a:r>
            <a:r>
              <a:rPr lang="en-US" b="1" dirty="0" err="1">
                <a:solidFill>
                  <a:schemeClr val="bg1"/>
                </a:solidFill>
                <a:latin typeface="Felix Titling" panose="04060505060202020A04" pitchFamily="82" charset="0"/>
              </a:rPr>
              <a:t>i</a:t>
            </a:r>
            <a:r>
              <a:rPr lang="en-US" b="1" dirty="0">
                <a:solidFill>
                  <a:schemeClr val="bg1"/>
                </a:solidFill>
                <a:latin typeface="Felix Titling" panose="04060505060202020A04" pitchFamily="82" charset="0"/>
              </a:rPr>
              <a:t> would also like to thank my parents and friends who helped me a lot in finalizing this project within the limited time frame.</a:t>
            </a:r>
          </a:p>
          <a:p>
            <a:pPr algn="ctr"/>
            <a:endParaRPr lang="en-US"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r"/>
            <a:r>
              <a:rPr lang="en-US" b="1" dirty="0" err="1">
                <a:solidFill>
                  <a:schemeClr val="bg1"/>
                </a:solidFill>
                <a:latin typeface="Felix Titling" panose="04060505060202020A04" pitchFamily="82" charset="0"/>
              </a:rPr>
              <a:t>Aadish</a:t>
            </a:r>
            <a:r>
              <a:rPr lang="en-US" b="1" dirty="0">
                <a:solidFill>
                  <a:schemeClr val="bg1"/>
                </a:solidFill>
                <a:latin typeface="Felix Titling" panose="04060505060202020A04" pitchFamily="82" charset="0"/>
              </a:rPr>
              <a:t> Kumar Yadav</a:t>
            </a:r>
          </a:p>
          <a:p>
            <a:pPr algn="r"/>
            <a:r>
              <a:rPr lang="en-US" b="1" dirty="0">
                <a:solidFill>
                  <a:schemeClr val="bg1"/>
                </a:solidFill>
                <a:latin typeface="Felix Titling" panose="04060505060202020A04" pitchFamily="82" charset="0"/>
              </a:rPr>
              <a:t>XI Science B</a:t>
            </a:r>
            <a:endParaRPr lang="en-IN" b="1" dirty="0">
              <a:solidFill>
                <a:schemeClr val="bg1"/>
              </a:solidFill>
              <a:latin typeface="Felix Titling" panose="04060505060202020A04" pitchFamily="82" charset="0"/>
            </a:endParaRPr>
          </a:p>
        </p:txBody>
      </p:sp>
    </p:spTree>
    <p:extLst>
      <p:ext uri="{BB962C8B-B14F-4D97-AF65-F5344CB8AC3E}">
        <p14:creationId xmlns:p14="http://schemas.microsoft.com/office/powerpoint/2010/main" val="1151224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erial photography of city buildings in New York, chicago, chicago">
            <a:extLst>
              <a:ext uri="{FF2B5EF4-FFF2-40B4-BE49-F238E27FC236}">
                <a16:creationId xmlns:a16="http://schemas.microsoft.com/office/drawing/2014/main" id="{717680F6-EA93-17A9-E595-5A5C3580DB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43839" r="23920"/>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2FA29B-41A6-E223-6461-670EA43BBA0A}"/>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6AC831F-2C4C-2852-86A3-F07DECCC938C}"/>
              </a:ext>
            </a:extLst>
          </p:cNvPr>
          <p:cNvSpPr txBox="1"/>
          <p:nvPr/>
        </p:nvSpPr>
        <p:spPr>
          <a:xfrm>
            <a:off x="2542572" y="-8967488"/>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12" name="TextBox 11">
            <a:extLst>
              <a:ext uri="{FF2B5EF4-FFF2-40B4-BE49-F238E27FC236}">
                <a16:creationId xmlns:a16="http://schemas.microsoft.com/office/drawing/2014/main" id="{5968B434-2DDE-C6DD-8816-485259E9EA74}"/>
              </a:ext>
            </a:extLst>
          </p:cNvPr>
          <p:cNvSpPr txBox="1"/>
          <p:nvPr/>
        </p:nvSpPr>
        <p:spPr>
          <a:xfrm>
            <a:off x="1466127" y="-7516861"/>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1028" name="Picture 4" descr="Realistic Cloud PNGs for Free Download">
            <a:extLst>
              <a:ext uri="{FF2B5EF4-FFF2-40B4-BE49-F238E27FC236}">
                <a16:creationId xmlns:a16="http://schemas.microsoft.com/office/drawing/2014/main" id="{D7800DE9-B59C-24E8-EFB4-5A0160DDAFCB}"/>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4794131"/>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0" name="Picture 4" descr="Realistic Cloud PNGs for Free Download">
            <a:extLst>
              <a:ext uri="{FF2B5EF4-FFF2-40B4-BE49-F238E27FC236}">
                <a16:creationId xmlns:a16="http://schemas.microsoft.com/office/drawing/2014/main" id="{28B15C8E-192B-1543-2D65-B0D4C532EA1B}"/>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87526" y="-9771784"/>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F5A80393-750E-D066-8C95-EA46AF6FDE7B}"/>
              </a:ext>
            </a:extLst>
          </p:cNvPr>
          <p:cNvSpPr txBox="1"/>
          <p:nvPr/>
        </p:nvSpPr>
        <p:spPr>
          <a:xfrm>
            <a:off x="656617" y="815025"/>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Acknowledgment</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I would like to express my special thanks of gratitude to my FMM teacher Nitya ma’am, who gave me the golden opportunity to do this wonderful project of Financial market management on the topic  “SEBI", Who also helped me in completing my project. I came to know about so many new things I am really thankful to them. Secondly </a:t>
            </a:r>
            <a:r>
              <a:rPr lang="en-US" b="1" dirty="0" err="1">
                <a:solidFill>
                  <a:schemeClr val="bg1"/>
                </a:solidFill>
                <a:latin typeface="Felix Titling" panose="04060505060202020A04" pitchFamily="82" charset="0"/>
              </a:rPr>
              <a:t>i</a:t>
            </a:r>
            <a:r>
              <a:rPr lang="en-US" b="1" dirty="0">
                <a:solidFill>
                  <a:schemeClr val="bg1"/>
                </a:solidFill>
                <a:latin typeface="Felix Titling" panose="04060505060202020A04" pitchFamily="82" charset="0"/>
              </a:rPr>
              <a:t> would also like to thank my parents and friends who helped me a lot in finalizing this project within the limited time frame.</a:t>
            </a:r>
          </a:p>
          <a:p>
            <a:pPr algn="ctr"/>
            <a:endParaRPr lang="en-US"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r"/>
            <a:r>
              <a:rPr lang="en-US" b="1" dirty="0" err="1">
                <a:solidFill>
                  <a:schemeClr val="bg1"/>
                </a:solidFill>
                <a:latin typeface="Felix Titling" panose="04060505060202020A04" pitchFamily="82" charset="0"/>
              </a:rPr>
              <a:t>Aadish</a:t>
            </a:r>
            <a:r>
              <a:rPr lang="en-US" b="1" dirty="0">
                <a:solidFill>
                  <a:schemeClr val="bg1"/>
                </a:solidFill>
                <a:latin typeface="Felix Titling" panose="04060505060202020A04" pitchFamily="82" charset="0"/>
              </a:rPr>
              <a:t> Kumar Yadav</a:t>
            </a:r>
          </a:p>
          <a:p>
            <a:pPr algn="r"/>
            <a:r>
              <a:rPr lang="en-US" b="1" dirty="0">
                <a:solidFill>
                  <a:schemeClr val="bg1"/>
                </a:solidFill>
                <a:latin typeface="Felix Titling" panose="04060505060202020A04" pitchFamily="82" charset="0"/>
              </a:rPr>
              <a:t>XI Science B</a:t>
            </a:r>
            <a:endParaRPr lang="en-IN" b="1" dirty="0">
              <a:solidFill>
                <a:schemeClr val="bg1"/>
              </a:solidFill>
              <a:latin typeface="Felix Titling" panose="04060505060202020A04" pitchFamily="82" charset="0"/>
            </a:endParaRPr>
          </a:p>
        </p:txBody>
      </p:sp>
      <p:pic>
        <p:nvPicPr>
          <p:cNvPr id="3" name="Picture 4" descr="Realistic Cloud PNGs for Free Download">
            <a:extLst>
              <a:ext uri="{FF2B5EF4-FFF2-40B4-BE49-F238E27FC236}">
                <a16:creationId xmlns:a16="http://schemas.microsoft.com/office/drawing/2014/main" id="{519E101B-F7FB-83FE-F890-6105EDDF2A43}"/>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124570" flipH="1" flipV="1">
            <a:off x="8834788" y="-921508"/>
            <a:ext cx="8904857" cy="5479174"/>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Picture 4" descr="Realistic Cloud PNGs for Free Download">
            <a:extLst>
              <a:ext uri="{FF2B5EF4-FFF2-40B4-BE49-F238E27FC236}">
                <a16:creationId xmlns:a16="http://schemas.microsoft.com/office/drawing/2014/main" id="{D79ACCB8-0EA9-6365-122D-F4772FACD20A}"/>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4216857" y="3429000"/>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FEE6358-9394-93E9-8CA6-AEF9B35B7EC0}"/>
                  </a:ext>
                </a:extLst>
              </p:cNvPr>
              <p:cNvGraphicFramePr>
                <a:graphicFrameLocks noChangeAspect="1"/>
              </p:cNvGraphicFramePr>
              <p:nvPr>
                <p:extLst>
                  <p:ext uri="{D42A27DB-BD31-4B8C-83A1-F6EECF244321}">
                    <p14:modId xmlns:p14="http://schemas.microsoft.com/office/powerpoint/2010/main" val="1401421184"/>
                  </p:ext>
                </p:extLst>
              </p:nvPr>
            </p:nvGraphicFramePr>
            <p:xfrm>
              <a:off x="12639954" y="0"/>
              <a:ext cx="12192000" cy="6858000"/>
            </p:xfrm>
            <a:graphic>
              <a:graphicData uri="http://schemas.microsoft.com/office/powerpoint/2016/slidezoom">
                <pslz:sldZm>
                  <pslz:sldZmObj sldId="260" cId="2653070596">
                    <pslz:zmPr id="{26B32841-DA23-479D-8D0B-233E49B7DA46}" returnToParent="0" transitionDur="1000">
                      <p166:blipFill xmlns:p166="http://schemas.microsoft.com/office/powerpoint/2016/6/main">
                        <a:blip r:embed="rId6"/>
                        <a:stretch>
                          <a:fillRect/>
                        </a:stretch>
                      </p166:blipFill>
                      <p166:spPr xmlns:p166="http://schemas.microsoft.com/office/powerpoint/2016/6/main">
                        <a:xfrm>
                          <a:off x="0" y="0"/>
                          <a:ext cx="12192000" cy="6858000"/>
                        </a:xfrm>
                        <a:prstGeom prst="rect">
                          <a:avLst/>
                        </a:prstGeom>
                      </p166:spPr>
                    </pslz:zmPr>
                  </pslz:sldZmObj>
                </pslz:sldZm>
              </a:graphicData>
            </a:graphic>
          </p:graphicFrame>
        </mc:Choice>
        <mc:Fallback xmlns="">
          <p:pic>
            <p:nvPicPr>
              <p:cNvPr id="18" name="Slide Zoom 17">
                <a:extLst>
                  <a:ext uri="{FF2B5EF4-FFF2-40B4-BE49-F238E27FC236}">
                    <a16:creationId xmlns:a16="http://schemas.microsoft.com/office/drawing/2014/main" id="{3FEE6358-9394-93E9-8CA6-AEF9B35B7EC0}"/>
                  </a:ext>
                </a:extLst>
              </p:cNvPr>
              <p:cNvPicPr>
                <a:picLocks noGrp="1" noRot="1" noChangeAspect="1" noMove="1" noResize="1" noEditPoints="1" noAdjustHandles="1" noChangeArrowheads="1" noChangeShapeType="1"/>
              </p:cNvPicPr>
              <p:nvPr/>
            </p:nvPicPr>
            <p:blipFill>
              <a:blip r:embed="rId7"/>
              <a:stretch>
                <a:fillRect/>
              </a:stretch>
            </p:blipFill>
            <p:spPr>
              <a:xfrm>
                <a:off x="12639954" y="0"/>
                <a:ext cx="12192000" cy="6858000"/>
              </a:xfrm>
              <a:prstGeom prst="rect">
                <a:avLst/>
              </a:prstGeom>
            </p:spPr>
          </p:pic>
        </mc:Fallback>
      </mc:AlternateContent>
    </p:spTree>
    <p:extLst>
      <p:ext uri="{BB962C8B-B14F-4D97-AF65-F5344CB8AC3E}">
        <p14:creationId xmlns:p14="http://schemas.microsoft.com/office/powerpoint/2010/main" val="11986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BC1BAD-CBD7-7D6D-FB74-12B63461D464}"/>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a:extLst>
              <a:ext uri="{FF2B5EF4-FFF2-40B4-BE49-F238E27FC236}">
                <a16:creationId xmlns:a16="http://schemas.microsoft.com/office/drawing/2014/main" id="{22C209C7-D07F-316E-6D04-9884E98A809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931" r="15931"/>
          <a:stretch>
            <a:fillRect/>
          </a:stretch>
        </p:blipFill>
        <p:spPr/>
      </p:pic>
      <p:pic>
        <p:nvPicPr>
          <p:cNvPr id="16" name="Picture Placeholder 15">
            <a:extLst>
              <a:ext uri="{FF2B5EF4-FFF2-40B4-BE49-F238E27FC236}">
                <a16:creationId xmlns:a16="http://schemas.microsoft.com/office/drawing/2014/main" id="{F7DB1075-7BE6-0F26-6681-81C1E79CB71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4261" r="24261"/>
          <a:stretch>
            <a:fillRect/>
          </a:stretch>
        </p:blipFill>
        <p:spPr/>
      </p:pic>
      <p:pic>
        <p:nvPicPr>
          <p:cNvPr id="18" name="Picture Placeholder 17">
            <a:extLst>
              <a:ext uri="{FF2B5EF4-FFF2-40B4-BE49-F238E27FC236}">
                <a16:creationId xmlns:a16="http://schemas.microsoft.com/office/drawing/2014/main" id="{15D150AB-649F-AB94-0CFE-B027EECFC69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178" r="14178"/>
          <a:stretch>
            <a:fillRect/>
          </a:stretch>
        </p:blipFill>
        <p:spPr>
          <a:solidFill>
            <a:schemeClr val="tx1"/>
          </a:solidFill>
        </p:spPr>
      </p:pic>
      <p:sp>
        <p:nvSpPr>
          <p:cNvPr id="11" name="Picture Placeholder 10">
            <a:extLst>
              <a:ext uri="{FF2B5EF4-FFF2-40B4-BE49-F238E27FC236}">
                <a16:creationId xmlns:a16="http://schemas.microsoft.com/office/drawing/2014/main" id="{645997CE-7591-3F16-A407-FA940D4C20DD}"/>
              </a:ext>
            </a:extLst>
          </p:cNvPr>
          <p:cNvSpPr>
            <a:spLocks noGrp="1"/>
          </p:cNvSpPr>
          <p:nvPr>
            <p:ph type="pic" sz="quarter" idx="14"/>
          </p:nvPr>
        </p:nvSpPr>
        <p:spPr/>
        <p:txBody>
          <a:bodyPr/>
          <a:lstStyle/>
          <a:p>
            <a:endParaRPr lang="en-US"/>
          </a:p>
        </p:txBody>
      </p:sp>
      <p:sp>
        <p:nvSpPr>
          <p:cNvPr id="94" name="Freeform: Shape 93">
            <a:hlinkClick r:id="" action="ppaction://hlinkshowjump?jump=nextslide"/>
            <a:extLst>
              <a:ext uri="{FF2B5EF4-FFF2-40B4-BE49-F238E27FC236}">
                <a16:creationId xmlns:a16="http://schemas.microsoft.com/office/drawing/2014/main" id="{3C1D92E8-E176-91D3-40AD-E60F8B5BA5D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95" name="Freeform: Shape 94">
            <a:hlinkClick r:id="" action="ppaction://hlinkshowjump?jump=previousslide"/>
            <a:extLst>
              <a:ext uri="{FF2B5EF4-FFF2-40B4-BE49-F238E27FC236}">
                <a16:creationId xmlns:a16="http://schemas.microsoft.com/office/drawing/2014/main" id="{C6BEF023-5085-1DAC-89D5-69F81E97AFE3}"/>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3A4750AE-F614-3579-5872-82CCF64B2A87}"/>
              </a:ext>
            </a:extLst>
          </p:cNvPr>
          <p:cNvSpPr txBox="1"/>
          <p:nvPr/>
        </p:nvSpPr>
        <p:spPr>
          <a:xfrm>
            <a:off x="6245187" y="4147479"/>
            <a:ext cx="1975946" cy="307777"/>
          </a:xfrm>
          <a:prstGeom prst="rect">
            <a:avLst/>
          </a:prstGeom>
          <a:noFill/>
        </p:spPr>
        <p:txBody>
          <a:bodyPr wrap="square" rtlCol="0">
            <a:spAutoFit/>
          </a:bodyPr>
          <a:lstStyle/>
          <a:p>
            <a:r>
              <a:rPr lang="en-US" sz="14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54" name="TextBox 53">
            <a:extLst>
              <a:ext uri="{FF2B5EF4-FFF2-40B4-BE49-F238E27FC236}">
                <a16:creationId xmlns:a16="http://schemas.microsoft.com/office/drawing/2014/main" id="{AB0AE3B9-6493-A616-73C6-E1C6EE8383A5}"/>
              </a:ext>
            </a:extLst>
          </p:cNvPr>
          <p:cNvSpPr txBox="1"/>
          <p:nvPr/>
        </p:nvSpPr>
        <p:spPr>
          <a:xfrm>
            <a:off x="6245187" y="4360636"/>
            <a:ext cx="1975946" cy="230832"/>
          </a:xfrm>
          <a:prstGeom prst="rect">
            <a:avLst/>
          </a:prstGeom>
          <a:noFill/>
        </p:spPr>
        <p:txBody>
          <a:bodyPr wrap="square" rtlCol="0">
            <a:spAutoFit/>
          </a:bodyPr>
          <a:lstStyle/>
          <a:p>
            <a:r>
              <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5" name="TextBox 54">
            <a:extLst>
              <a:ext uri="{FF2B5EF4-FFF2-40B4-BE49-F238E27FC236}">
                <a16:creationId xmlns:a16="http://schemas.microsoft.com/office/drawing/2014/main" id="{1C670595-08B7-CB6B-E62A-05E771632270}"/>
              </a:ext>
            </a:extLst>
          </p:cNvPr>
          <p:cNvSpPr txBox="1"/>
          <p:nvPr/>
        </p:nvSpPr>
        <p:spPr>
          <a:xfrm>
            <a:off x="8835527"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p:txBody>
      </p:sp>
      <p:sp>
        <p:nvSpPr>
          <p:cNvPr id="57" name="TextBox 56">
            <a:extLst>
              <a:ext uri="{FF2B5EF4-FFF2-40B4-BE49-F238E27FC236}">
                <a16:creationId xmlns:a16="http://schemas.microsoft.com/office/drawing/2014/main" id="{9D2E1BFB-7042-E48E-594C-8E2B6791EED3}"/>
              </a:ext>
            </a:extLst>
          </p:cNvPr>
          <p:cNvSpPr txBox="1"/>
          <p:nvPr/>
        </p:nvSpPr>
        <p:spPr>
          <a:xfrm>
            <a:off x="11016944"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ESTABLISHMENT</a:t>
            </a:r>
          </a:p>
        </p:txBody>
      </p:sp>
      <p:sp>
        <p:nvSpPr>
          <p:cNvPr id="59" name="TextBox 58">
            <a:extLst>
              <a:ext uri="{FF2B5EF4-FFF2-40B4-BE49-F238E27FC236}">
                <a16:creationId xmlns:a16="http://schemas.microsoft.com/office/drawing/2014/main" id="{3EFE13CC-1ADD-C0FE-5E0E-B69D9244FA3E}"/>
              </a:ext>
            </a:extLst>
          </p:cNvPr>
          <p:cNvSpPr txBox="1"/>
          <p:nvPr/>
        </p:nvSpPr>
        <p:spPr>
          <a:xfrm>
            <a:off x="13160987" y="364353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61" name="TextBox 60">
            <a:extLst>
              <a:ext uri="{FF2B5EF4-FFF2-40B4-BE49-F238E27FC236}">
                <a16:creationId xmlns:a16="http://schemas.microsoft.com/office/drawing/2014/main" id="{879F2FC1-6494-8078-E707-03F432D7C090}"/>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62" name="TextBox 61">
            <a:extLst>
              <a:ext uri="{FF2B5EF4-FFF2-40B4-BE49-F238E27FC236}">
                <a16:creationId xmlns:a16="http://schemas.microsoft.com/office/drawing/2014/main" id="{78A695F1-4F50-215F-17F5-864667D07819}"/>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cxnSp>
        <p:nvCxnSpPr>
          <p:cNvPr id="87" name="Straight Connector 86">
            <a:extLst>
              <a:ext uri="{FF2B5EF4-FFF2-40B4-BE49-F238E27FC236}">
                <a16:creationId xmlns:a16="http://schemas.microsoft.com/office/drawing/2014/main" id="{5FAE8058-7E8D-E7E9-5DC8-351C3A19E058}"/>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Oval 87">
            <a:hlinkClick r:id="rId5" action="ppaction://hlinksldjump"/>
            <a:extLst>
              <a:ext uri="{FF2B5EF4-FFF2-40B4-BE49-F238E27FC236}">
                <a16:creationId xmlns:a16="http://schemas.microsoft.com/office/drawing/2014/main" id="{49D48CE7-7D8E-CCEF-02DA-8375B3FF4BDF}"/>
              </a:ext>
            </a:extLst>
          </p:cNvPr>
          <p:cNvSpPr/>
          <p:nvPr/>
        </p:nvSpPr>
        <p:spPr>
          <a:xfrm>
            <a:off x="474134" y="675249"/>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hlinkClick r:id="rId6" action="ppaction://hlinksldjump"/>
            <a:extLst>
              <a:ext uri="{FF2B5EF4-FFF2-40B4-BE49-F238E27FC236}">
                <a16:creationId xmlns:a16="http://schemas.microsoft.com/office/drawing/2014/main" id="{819310AF-4F33-228C-AA10-86FA5C14EF07}"/>
              </a:ext>
            </a:extLst>
          </p:cNvPr>
          <p:cNvSpPr/>
          <p:nvPr/>
        </p:nvSpPr>
        <p:spPr>
          <a:xfrm>
            <a:off x="571500" y="163413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7" action="ppaction://hlinksldjump"/>
            <a:extLst>
              <a:ext uri="{FF2B5EF4-FFF2-40B4-BE49-F238E27FC236}">
                <a16:creationId xmlns:a16="http://schemas.microsoft.com/office/drawing/2014/main" id="{10D3A0AE-A99A-A861-BF8F-874C2D5D9C10}"/>
              </a:ext>
            </a:extLst>
          </p:cNvPr>
          <p:cNvSpPr/>
          <p:nvPr/>
        </p:nvSpPr>
        <p:spPr>
          <a:xfrm>
            <a:off x="567215" y="390514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8" action="ppaction://hlinksldjump"/>
            <a:extLst>
              <a:ext uri="{FF2B5EF4-FFF2-40B4-BE49-F238E27FC236}">
                <a16:creationId xmlns:a16="http://schemas.microsoft.com/office/drawing/2014/main" id="{E6EEF30B-FEFE-4578-0D40-999D04295224}"/>
              </a:ext>
            </a:extLst>
          </p:cNvPr>
          <p:cNvSpPr/>
          <p:nvPr/>
        </p:nvSpPr>
        <p:spPr>
          <a:xfrm>
            <a:off x="571500" y="493490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9" action="ppaction://hlinksldjump"/>
            <a:extLst>
              <a:ext uri="{FF2B5EF4-FFF2-40B4-BE49-F238E27FC236}">
                <a16:creationId xmlns:a16="http://schemas.microsoft.com/office/drawing/2014/main" id="{2DC64003-85DE-7E12-B1EC-A128B2D25B91}"/>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0E19CDB6-2DBC-FDB9-808B-3AA8006B8B7A}"/>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About SEBI</a:t>
            </a:r>
          </a:p>
        </p:txBody>
      </p:sp>
      <p:sp>
        <p:nvSpPr>
          <p:cNvPr id="103" name="TextBox 102">
            <a:extLst>
              <a:ext uri="{FF2B5EF4-FFF2-40B4-BE49-F238E27FC236}">
                <a16:creationId xmlns:a16="http://schemas.microsoft.com/office/drawing/2014/main" id="{52EEDFE7-E0F1-84E0-06D1-CFF92BAF6AC1}"/>
              </a:ext>
            </a:extLst>
          </p:cNvPr>
          <p:cNvSpPr txBox="1"/>
          <p:nvPr/>
        </p:nvSpPr>
        <p:spPr>
          <a:xfrm>
            <a:off x="1320799" y="2506267"/>
            <a:ext cx="3471872" cy="2092881"/>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SEBI (Securities and Exchange board of India)</a:t>
            </a:r>
          </a:p>
          <a:p>
            <a:r>
              <a:rPr lang="en-US" sz="1000" dirty="0">
                <a:solidFill>
                  <a:schemeClr val="bg1">
                    <a:lumMod val="85000"/>
                  </a:schemeClr>
                </a:solidFill>
                <a:latin typeface="Poppins" panose="00000500000000000000" pitchFamily="2" charset="0"/>
                <a:cs typeface="Poppins" panose="00000500000000000000" pitchFamily="2" charset="0"/>
              </a:rPr>
              <a:t>was constituted on April 12,1988 as a non-</a:t>
            </a:r>
          </a:p>
          <a:p>
            <a:r>
              <a:rPr lang="en-US" sz="1000" dirty="0">
                <a:solidFill>
                  <a:schemeClr val="bg1">
                    <a:lumMod val="85000"/>
                  </a:schemeClr>
                </a:solidFill>
                <a:latin typeface="Poppins" panose="00000500000000000000" pitchFamily="2" charset="0"/>
                <a:cs typeface="Poppins" panose="00000500000000000000" pitchFamily="2" charset="0"/>
              </a:rPr>
              <a:t>statutory body.</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It is an apex body to develop and regulate the</a:t>
            </a:r>
          </a:p>
          <a:p>
            <a:r>
              <a:rPr lang="en-US" sz="1000" dirty="0">
                <a:solidFill>
                  <a:schemeClr val="bg1">
                    <a:lumMod val="85000"/>
                  </a:schemeClr>
                </a:solidFill>
                <a:latin typeface="Poppins" panose="00000500000000000000" pitchFamily="2" charset="0"/>
                <a:cs typeface="Poppins" panose="00000500000000000000" pitchFamily="2" charset="0"/>
              </a:rPr>
              <a:t>stock market in India.</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SEBI is the regulator for the securities market in</a:t>
            </a:r>
          </a:p>
          <a:p>
            <a:r>
              <a:rPr lang="en-US" sz="1000" dirty="0">
                <a:solidFill>
                  <a:schemeClr val="bg1">
                    <a:lumMod val="85000"/>
                  </a:schemeClr>
                </a:solidFill>
                <a:latin typeface="Poppins" panose="00000500000000000000" pitchFamily="2" charset="0"/>
                <a:cs typeface="Poppins" panose="00000500000000000000" pitchFamily="2" charset="0"/>
              </a:rPr>
              <a:t>India, originally set up by the Government of India</a:t>
            </a:r>
          </a:p>
          <a:p>
            <a:r>
              <a:rPr lang="en-US" sz="1000" dirty="0">
                <a:solidFill>
                  <a:schemeClr val="bg1">
                    <a:lumMod val="85000"/>
                  </a:schemeClr>
                </a:solidFill>
                <a:latin typeface="Poppins" panose="00000500000000000000" pitchFamily="2" charset="0"/>
                <a:cs typeface="Poppins" panose="00000500000000000000" pitchFamily="2" charset="0"/>
              </a:rPr>
              <a:t>in 1988, it acquired statutory from in 1992 with</a:t>
            </a:r>
          </a:p>
          <a:p>
            <a:r>
              <a:rPr lang="en-US" sz="1000" dirty="0">
                <a:solidFill>
                  <a:schemeClr val="bg1">
                    <a:lumMod val="85000"/>
                  </a:schemeClr>
                </a:solidFill>
                <a:latin typeface="Poppins" panose="00000500000000000000" pitchFamily="2" charset="0"/>
                <a:cs typeface="Poppins" panose="00000500000000000000" pitchFamily="2" charset="0"/>
              </a:rPr>
              <a:t>SEBI Act 1992 being passed by the Indian parliament. </a:t>
            </a:r>
          </a:p>
          <a:p>
            <a:endParaRPr lang="en-US" sz="1000" dirty="0">
              <a:solidFill>
                <a:schemeClr val="bg1">
                  <a:lumMod val="85000"/>
                </a:schemeClr>
              </a:solidFill>
              <a:latin typeface="Poppins" panose="00000500000000000000" pitchFamily="2" charset="0"/>
              <a:cs typeface="Poppins" panose="00000500000000000000" pitchFamily="2" charset="0"/>
            </a:endParaRPr>
          </a:p>
        </p:txBody>
      </p:sp>
      <p:sp>
        <p:nvSpPr>
          <p:cNvPr id="104" name="Rectangle: Rounded Corners 103">
            <a:extLst>
              <a:ext uri="{FF2B5EF4-FFF2-40B4-BE49-F238E27FC236}">
                <a16:creationId xmlns:a16="http://schemas.microsoft.com/office/drawing/2014/main" id="{F54755D1-D160-2EC9-5699-A17840ACDB31}"/>
              </a:ext>
            </a:extLst>
          </p:cNvPr>
          <p:cNvSpPr/>
          <p:nvPr/>
        </p:nvSpPr>
        <p:spPr>
          <a:xfrm>
            <a:off x="1336505" y="457916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Poppins" panose="00000500000000000000" pitchFamily="2" charset="0"/>
                <a:cs typeface="Poppins" panose="00000500000000000000" pitchFamily="2" charset="0"/>
              </a:rPr>
              <a:t>SEBI </a:t>
            </a:r>
          </a:p>
        </p:txBody>
      </p:sp>
      <p:pic>
        <p:nvPicPr>
          <p:cNvPr id="8" name="Picture Placeholder 7">
            <a:extLst>
              <a:ext uri="{FF2B5EF4-FFF2-40B4-BE49-F238E27FC236}">
                <a16:creationId xmlns:a16="http://schemas.microsoft.com/office/drawing/2014/main" id="{7043F495-D29C-26EC-BE14-D887D77ABE31}"/>
              </a:ext>
            </a:extLst>
          </p:cNvPr>
          <p:cNvPicPr>
            <a:picLocks noGrp="1" noChangeAspect="1"/>
          </p:cNvPicPr>
          <p:nvPr>
            <p:ph type="pic" sz="quarter" idx="10"/>
          </p:nvPr>
        </p:nvPicPr>
        <p:blipFill rotWithShape="1">
          <a:blip r:embed="rId10">
            <a:extLst>
              <a:ext uri="{28A0092B-C50C-407E-A947-70E740481C1C}">
                <a14:useLocalDpi xmlns:a14="http://schemas.microsoft.com/office/drawing/2010/main" val="0"/>
              </a:ext>
            </a:extLst>
          </a:blip>
          <a:srcRect l="16116" t="2808" r="34594" b="332"/>
          <a:stretch/>
        </p:blipFill>
        <p:spPr>
          <a:xfrm>
            <a:off x="6096001" y="1341120"/>
            <a:ext cx="2530207" cy="3307998"/>
          </a:xfrm>
        </p:spPr>
      </p:pic>
      <p:sp>
        <p:nvSpPr>
          <p:cNvPr id="2" name="Oval 1">
            <a:hlinkClick r:id="rId11" action="ppaction://hlinksldjump"/>
            <a:extLst>
              <a:ext uri="{FF2B5EF4-FFF2-40B4-BE49-F238E27FC236}">
                <a16:creationId xmlns:a16="http://schemas.microsoft.com/office/drawing/2014/main" id="{3EC77F2D-5D93-0D6E-983A-76973BC75E9D}"/>
              </a:ext>
            </a:extLst>
          </p:cNvPr>
          <p:cNvSpPr/>
          <p:nvPr/>
        </p:nvSpPr>
        <p:spPr>
          <a:xfrm>
            <a:off x="565789" y="277505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1C0DBE-0CF4-0164-9E0B-16514DA87D5C}"/>
              </a:ext>
            </a:extLst>
          </p:cNvPr>
          <p:cNvSpPr txBox="1"/>
          <p:nvPr/>
        </p:nvSpPr>
        <p:spPr>
          <a:xfrm>
            <a:off x="6175373" y="4285759"/>
            <a:ext cx="1975946"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a:p>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653070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6808EC31-E83F-6825-407A-89BF6FFC13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83" r="22283"/>
          <a:stretch>
            <a:fillRect/>
          </a:stretch>
        </p:blipFill>
        <p:spPr/>
      </p:pic>
      <p:pic>
        <p:nvPicPr>
          <p:cNvPr id="9" name="Picture Placeholder 8">
            <a:extLst>
              <a:ext uri="{FF2B5EF4-FFF2-40B4-BE49-F238E27FC236}">
                <a16:creationId xmlns:a16="http://schemas.microsoft.com/office/drawing/2014/main" id="{17DA7E77-AECC-3BB8-D2D3-82315C5619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4282" r="24282"/>
          <a:stretch>
            <a:fillRect/>
          </a:stretch>
        </p:blipFill>
        <p:spPr/>
      </p:pic>
      <p:pic>
        <p:nvPicPr>
          <p:cNvPr id="12" name="Picture Placeholder 11">
            <a:extLst>
              <a:ext uri="{FF2B5EF4-FFF2-40B4-BE49-F238E27FC236}">
                <a16:creationId xmlns:a16="http://schemas.microsoft.com/office/drawing/2014/main" id="{441E122F-F7D7-A03E-238F-2BDF96366662}"/>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4148" r="14148"/>
          <a:stretch>
            <a:fillRect/>
          </a:stretch>
        </p:blipFill>
        <p:spPr>
          <a:solidFill>
            <a:schemeClr val="tx1"/>
          </a:solidFill>
        </p:spPr>
      </p:pic>
      <p:sp>
        <p:nvSpPr>
          <p:cNvPr id="11" name="Picture Placeholder 10">
            <a:extLst>
              <a:ext uri="{FF2B5EF4-FFF2-40B4-BE49-F238E27FC236}">
                <a16:creationId xmlns:a16="http://schemas.microsoft.com/office/drawing/2014/main" id="{9BC50880-1628-7325-8E38-1E991BA31531}"/>
              </a:ext>
            </a:extLst>
          </p:cNvPr>
          <p:cNvSpPr>
            <a:spLocks noGrp="1"/>
          </p:cNvSpPr>
          <p:nvPr>
            <p:ph type="pic" sz="quarter" idx="13"/>
          </p:nvPr>
        </p:nvSpPr>
        <p:spPr/>
        <p:txBody>
          <a:bodyPr/>
          <a:lstStyle/>
          <a:p>
            <a:endParaRPr lang="en-US"/>
          </a:p>
        </p:txBody>
      </p:sp>
      <p:sp>
        <p:nvSpPr>
          <p:cNvPr id="14" name="Picture Placeholder 13">
            <a:extLst>
              <a:ext uri="{FF2B5EF4-FFF2-40B4-BE49-F238E27FC236}">
                <a16:creationId xmlns:a16="http://schemas.microsoft.com/office/drawing/2014/main" id="{E7CB08C2-9C3C-A101-960B-3BEA79A3E6F9}"/>
              </a:ext>
            </a:extLst>
          </p:cNvPr>
          <p:cNvSpPr>
            <a:spLocks noGrp="1"/>
          </p:cNvSpPr>
          <p:nvPr>
            <p:ph type="pic" sz="quarter" idx="14"/>
          </p:nvPr>
        </p:nvSpPr>
        <p:spPr/>
        <p:txBody>
          <a:bodyPr/>
          <a:lstStyle/>
          <a:p>
            <a:endParaRPr lang="en-US"/>
          </a:p>
        </p:txBody>
      </p:sp>
      <p:sp>
        <p:nvSpPr>
          <p:cNvPr id="17" name="TextBox 16">
            <a:extLst>
              <a:ext uri="{FF2B5EF4-FFF2-40B4-BE49-F238E27FC236}">
                <a16:creationId xmlns:a16="http://schemas.microsoft.com/office/drawing/2014/main" id="{181D2474-93A9-B3B2-0D7D-A9FE85605049}"/>
              </a:ext>
            </a:extLst>
          </p:cNvPr>
          <p:cNvSpPr txBox="1"/>
          <p:nvPr/>
        </p:nvSpPr>
        <p:spPr>
          <a:xfrm>
            <a:off x="6222999" y="4277514"/>
            <a:ext cx="1975946"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a:p>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19" name="TextBox 18">
            <a:extLst>
              <a:ext uri="{FF2B5EF4-FFF2-40B4-BE49-F238E27FC236}">
                <a16:creationId xmlns:a16="http://schemas.microsoft.com/office/drawing/2014/main" id="{5BE33D20-7A08-2196-A1F2-5B6F03BC8EC1}"/>
              </a:ext>
            </a:extLst>
          </p:cNvPr>
          <p:cNvSpPr txBox="1"/>
          <p:nvPr/>
        </p:nvSpPr>
        <p:spPr>
          <a:xfrm>
            <a:off x="8887665"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ESTABLISHMENT</a:t>
            </a:r>
          </a:p>
        </p:txBody>
      </p:sp>
      <p:sp>
        <p:nvSpPr>
          <p:cNvPr id="21" name="TextBox 20">
            <a:extLst>
              <a:ext uri="{FF2B5EF4-FFF2-40B4-BE49-F238E27FC236}">
                <a16:creationId xmlns:a16="http://schemas.microsoft.com/office/drawing/2014/main" id="{6D07D7EE-B518-F4CE-8DEF-9D8573773630}"/>
              </a:ext>
            </a:extLst>
          </p:cNvPr>
          <p:cNvSpPr txBox="1"/>
          <p:nvPr/>
        </p:nvSpPr>
        <p:spPr>
          <a:xfrm>
            <a:off x="11001356" y="367804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3" name="TextBox 22">
            <a:extLst>
              <a:ext uri="{FF2B5EF4-FFF2-40B4-BE49-F238E27FC236}">
                <a16:creationId xmlns:a16="http://schemas.microsoft.com/office/drawing/2014/main" id="{CA0E90FA-06B7-A75C-8769-C7DDC8DD0BF3}"/>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4" name="TextBox 23">
            <a:extLst>
              <a:ext uri="{FF2B5EF4-FFF2-40B4-BE49-F238E27FC236}">
                <a16:creationId xmlns:a16="http://schemas.microsoft.com/office/drawing/2014/main" id="{D81C52CB-0F7F-0351-32BF-626C78DD6AB3}"/>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C20F20E-0A36-1CAB-CC8F-A4DB2005D5B4}"/>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5" action="ppaction://hlinksldjump"/>
            <a:extLst>
              <a:ext uri="{FF2B5EF4-FFF2-40B4-BE49-F238E27FC236}">
                <a16:creationId xmlns:a16="http://schemas.microsoft.com/office/drawing/2014/main" id="{F47A4194-7F53-659E-6C07-254B89E007C6}"/>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6" action="ppaction://hlinksldjump"/>
            <a:extLst>
              <a:ext uri="{FF2B5EF4-FFF2-40B4-BE49-F238E27FC236}">
                <a16:creationId xmlns:a16="http://schemas.microsoft.com/office/drawing/2014/main" id="{2A2B648B-B52B-4731-9A06-315E43E85CD2}"/>
              </a:ext>
            </a:extLst>
          </p:cNvPr>
          <p:cNvSpPr/>
          <p:nvPr/>
        </p:nvSpPr>
        <p:spPr>
          <a:xfrm>
            <a:off x="508002" y="1737946"/>
            <a:ext cx="321732" cy="3217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hlinkClick r:id="rId7" action="ppaction://hlinksldjump"/>
            <a:extLst>
              <a:ext uri="{FF2B5EF4-FFF2-40B4-BE49-F238E27FC236}">
                <a16:creationId xmlns:a16="http://schemas.microsoft.com/office/drawing/2014/main" id="{2DD045EE-433F-3ACA-0F12-999185A033FD}"/>
              </a:ext>
            </a:extLst>
          </p:cNvPr>
          <p:cNvSpPr/>
          <p:nvPr/>
        </p:nvSpPr>
        <p:spPr>
          <a:xfrm>
            <a:off x="580235" y="379164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8" action="ppaction://hlinksldjump"/>
            <a:extLst>
              <a:ext uri="{FF2B5EF4-FFF2-40B4-BE49-F238E27FC236}">
                <a16:creationId xmlns:a16="http://schemas.microsoft.com/office/drawing/2014/main" id="{39113122-CBC7-C9F0-751B-9FADFF1699DD}"/>
              </a:ext>
            </a:extLst>
          </p:cNvPr>
          <p:cNvSpPr/>
          <p:nvPr/>
        </p:nvSpPr>
        <p:spPr>
          <a:xfrm>
            <a:off x="565789" y="4913733"/>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8A190089-2C14-F1AE-EA27-E13A831B7157}"/>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FB5CB90-892A-55A0-5973-2B2537DC5250}"/>
              </a:ext>
            </a:extLst>
          </p:cNvPr>
          <p:cNvSpPr txBox="1"/>
          <p:nvPr/>
        </p:nvSpPr>
        <p:spPr>
          <a:xfrm>
            <a:off x="1320798" y="187451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HISTORY OF SEBI</a:t>
            </a:r>
          </a:p>
        </p:txBody>
      </p:sp>
      <p:sp>
        <p:nvSpPr>
          <p:cNvPr id="53" name="TextBox 52">
            <a:extLst>
              <a:ext uri="{FF2B5EF4-FFF2-40B4-BE49-F238E27FC236}">
                <a16:creationId xmlns:a16="http://schemas.microsoft.com/office/drawing/2014/main" id="{F99CE63E-09C4-7894-0F06-E8A4AA2E81D1}"/>
              </a:ext>
            </a:extLst>
          </p:cNvPr>
          <p:cNvSpPr txBox="1"/>
          <p:nvPr/>
        </p:nvSpPr>
        <p:spPr>
          <a:xfrm>
            <a:off x="1320799" y="2506267"/>
            <a:ext cx="3471872" cy="1938992"/>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1.  Initially SEBI was a non statutory body without</a:t>
            </a:r>
          </a:p>
          <a:p>
            <a:r>
              <a:rPr lang="en-US" sz="1000" dirty="0">
                <a:solidFill>
                  <a:schemeClr val="bg1">
                    <a:lumMod val="85000"/>
                  </a:schemeClr>
                </a:solidFill>
                <a:latin typeface="Poppins" panose="00000500000000000000" pitchFamily="2" charset="0"/>
                <a:cs typeface="Poppins" panose="00000500000000000000" pitchFamily="2" charset="0"/>
              </a:rPr>
              <a:t>any statutory power.</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2.  However in 1995, the SEBI was given additional</a:t>
            </a:r>
          </a:p>
          <a:p>
            <a:r>
              <a:rPr lang="en-US" sz="1000" dirty="0">
                <a:solidFill>
                  <a:schemeClr val="bg1">
                    <a:lumMod val="85000"/>
                  </a:schemeClr>
                </a:solidFill>
                <a:latin typeface="Poppins" panose="00000500000000000000" pitchFamily="2" charset="0"/>
                <a:cs typeface="Poppins" panose="00000500000000000000" pitchFamily="2" charset="0"/>
              </a:rPr>
              <a:t>statutory power by the Government of India</a:t>
            </a:r>
          </a:p>
          <a:p>
            <a:r>
              <a:rPr lang="en-US" sz="1000" dirty="0">
                <a:solidFill>
                  <a:schemeClr val="bg1">
                    <a:lumMod val="85000"/>
                  </a:schemeClr>
                </a:solidFill>
                <a:latin typeface="Poppins" panose="00000500000000000000" pitchFamily="2" charset="0"/>
                <a:cs typeface="Poppins" panose="00000500000000000000" pitchFamily="2" charset="0"/>
              </a:rPr>
              <a:t>through an amendment to the securities and</a:t>
            </a:r>
          </a:p>
          <a:p>
            <a:r>
              <a:rPr lang="en-US" sz="1000" dirty="0">
                <a:solidFill>
                  <a:schemeClr val="bg1">
                    <a:lumMod val="85000"/>
                  </a:schemeClr>
                </a:solidFill>
                <a:latin typeface="Poppins" panose="00000500000000000000" pitchFamily="2" charset="0"/>
                <a:cs typeface="Poppins" panose="00000500000000000000" pitchFamily="2" charset="0"/>
              </a:rPr>
              <a:t>Exchange Board of India Act 1992.</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3. In April, 1998 the SEBI was constituted as the</a:t>
            </a:r>
          </a:p>
          <a:p>
            <a:r>
              <a:rPr lang="en-US" sz="1000" dirty="0">
                <a:solidFill>
                  <a:schemeClr val="bg1">
                    <a:lumMod val="85000"/>
                  </a:schemeClr>
                </a:solidFill>
                <a:latin typeface="Poppins" panose="00000500000000000000" pitchFamily="2" charset="0"/>
                <a:cs typeface="Poppins" panose="00000500000000000000" pitchFamily="2" charset="0"/>
              </a:rPr>
              <a:t>regulator of capital market in India under a</a:t>
            </a:r>
          </a:p>
          <a:p>
            <a:r>
              <a:rPr lang="en-US" sz="1000" dirty="0">
                <a:solidFill>
                  <a:schemeClr val="bg1">
                    <a:lumMod val="85000"/>
                  </a:schemeClr>
                </a:solidFill>
                <a:latin typeface="Poppins" panose="00000500000000000000" pitchFamily="2" charset="0"/>
                <a:cs typeface="Poppins" panose="00000500000000000000" pitchFamily="2" charset="0"/>
              </a:rPr>
              <a:t>resolution of the Government of India.</a:t>
            </a:r>
          </a:p>
          <a:p>
            <a:endParaRPr lang="en-US" sz="1000" dirty="0">
              <a:solidFill>
                <a:schemeClr val="bg1">
                  <a:lumMod val="85000"/>
                </a:schemeClr>
              </a:solidFill>
              <a:latin typeface="Poppins" panose="00000500000000000000" pitchFamily="2" charset="0"/>
              <a:cs typeface="Poppins" panose="00000500000000000000" pitchFamily="2" charset="0"/>
            </a:endParaRPr>
          </a:p>
        </p:txBody>
      </p:sp>
      <p:sp>
        <p:nvSpPr>
          <p:cNvPr id="54" name="Rectangle: Rounded Corners 53">
            <a:extLst>
              <a:ext uri="{FF2B5EF4-FFF2-40B4-BE49-F238E27FC236}">
                <a16:creationId xmlns:a16="http://schemas.microsoft.com/office/drawing/2014/main" id="{EE4E9A2F-89C6-1B75-B8E1-152A80C48C2C}"/>
              </a:ext>
            </a:extLst>
          </p:cNvPr>
          <p:cNvSpPr/>
          <p:nvPr/>
        </p:nvSpPr>
        <p:spPr>
          <a:xfrm>
            <a:off x="1320798" y="4539124"/>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HISTORY</a:t>
            </a:r>
          </a:p>
        </p:txBody>
      </p:sp>
      <p:sp>
        <p:nvSpPr>
          <p:cNvPr id="2" name="Oval 1">
            <a:hlinkClick r:id="rId10" action="ppaction://hlinksldjump"/>
            <a:extLst>
              <a:ext uri="{FF2B5EF4-FFF2-40B4-BE49-F238E27FC236}">
                <a16:creationId xmlns:a16="http://schemas.microsoft.com/office/drawing/2014/main" id="{C991E71F-166E-8ABF-6717-3E943F921AE1}"/>
              </a:ext>
            </a:extLst>
          </p:cNvPr>
          <p:cNvSpPr/>
          <p:nvPr/>
        </p:nvSpPr>
        <p:spPr>
          <a:xfrm>
            <a:off x="565789" y="277505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968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B4027A39-3D14-55A5-BFE0-311CE9BB085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077" r="29077"/>
          <a:stretch>
            <a:fillRect/>
          </a:stretch>
        </p:blipFill>
        <p:spPr/>
      </p:pic>
      <p:pic>
        <p:nvPicPr>
          <p:cNvPr id="9" name="Picture Placeholder 8">
            <a:extLst>
              <a:ext uri="{FF2B5EF4-FFF2-40B4-BE49-F238E27FC236}">
                <a16:creationId xmlns:a16="http://schemas.microsoft.com/office/drawing/2014/main" id="{0C6B330A-D6FF-D3CC-D37F-1F7120B8BA9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4178" r="14178"/>
          <a:stretch>
            <a:fillRect/>
          </a:stretch>
        </p:blipFill>
        <p:spPr>
          <a:solidFill>
            <a:schemeClr val="tx1"/>
          </a:solidFill>
        </p:spPr>
      </p:pic>
      <p:pic>
        <p:nvPicPr>
          <p:cNvPr id="12" name="Picture Placeholder 11">
            <a:extLst>
              <a:ext uri="{FF2B5EF4-FFF2-40B4-BE49-F238E27FC236}">
                <a16:creationId xmlns:a16="http://schemas.microsoft.com/office/drawing/2014/main" id="{A036E3E4-7B1A-539B-D313-F998AB01263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34664" r="14330"/>
          <a:stretch/>
        </p:blipFill>
        <p:spPr>
          <a:xfrm>
            <a:off x="10950765" y="1894901"/>
            <a:ext cx="1905919" cy="2093204"/>
          </a:xfrm>
        </p:spPr>
      </p:pic>
      <p:sp>
        <p:nvSpPr>
          <p:cNvPr id="11" name="Picture Placeholder 10">
            <a:extLst>
              <a:ext uri="{FF2B5EF4-FFF2-40B4-BE49-F238E27FC236}">
                <a16:creationId xmlns:a16="http://schemas.microsoft.com/office/drawing/2014/main" id="{9BC50880-1628-7325-8E38-1E991BA31531}"/>
              </a:ext>
            </a:extLst>
          </p:cNvPr>
          <p:cNvSpPr>
            <a:spLocks noGrp="1"/>
          </p:cNvSpPr>
          <p:nvPr>
            <p:ph type="pic" sz="quarter" idx="13"/>
          </p:nvPr>
        </p:nvSpPr>
        <p:spPr/>
        <p:txBody>
          <a:bodyPr/>
          <a:lstStyle/>
          <a:p>
            <a:endParaRPr lang="en-US"/>
          </a:p>
        </p:txBody>
      </p:sp>
      <p:sp>
        <p:nvSpPr>
          <p:cNvPr id="14" name="Picture Placeholder 13">
            <a:extLst>
              <a:ext uri="{FF2B5EF4-FFF2-40B4-BE49-F238E27FC236}">
                <a16:creationId xmlns:a16="http://schemas.microsoft.com/office/drawing/2014/main" id="{E7CB08C2-9C3C-A101-960B-3BEA79A3E6F9}"/>
              </a:ext>
            </a:extLst>
          </p:cNvPr>
          <p:cNvSpPr>
            <a:spLocks noGrp="1"/>
          </p:cNvSpPr>
          <p:nvPr>
            <p:ph type="pic" sz="quarter" idx="14"/>
          </p:nvPr>
        </p:nvSpPr>
        <p:spPr/>
        <p:txBody>
          <a:bodyPr/>
          <a:lstStyle/>
          <a:p>
            <a:endParaRPr lang="en-US"/>
          </a:p>
        </p:txBody>
      </p:sp>
      <p:sp>
        <p:nvSpPr>
          <p:cNvPr id="17" name="TextBox 16">
            <a:extLst>
              <a:ext uri="{FF2B5EF4-FFF2-40B4-BE49-F238E27FC236}">
                <a16:creationId xmlns:a16="http://schemas.microsoft.com/office/drawing/2014/main" id="{181D2474-93A9-B3B2-0D7D-A9FE85605049}"/>
              </a:ext>
            </a:extLst>
          </p:cNvPr>
          <p:cNvSpPr txBox="1"/>
          <p:nvPr/>
        </p:nvSpPr>
        <p:spPr>
          <a:xfrm>
            <a:off x="6155053" y="4231347"/>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19" name="TextBox 18">
            <a:extLst>
              <a:ext uri="{FF2B5EF4-FFF2-40B4-BE49-F238E27FC236}">
                <a16:creationId xmlns:a16="http://schemas.microsoft.com/office/drawing/2014/main" id="{5BE33D20-7A08-2196-A1F2-5B6F03BC8EC1}"/>
              </a:ext>
            </a:extLst>
          </p:cNvPr>
          <p:cNvSpPr txBox="1"/>
          <p:nvPr/>
        </p:nvSpPr>
        <p:spPr>
          <a:xfrm>
            <a:off x="8939805" y="3674309"/>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1" name="TextBox 20">
            <a:extLst>
              <a:ext uri="{FF2B5EF4-FFF2-40B4-BE49-F238E27FC236}">
                <a16:creationId xmlns:a16="http://schemas.microsoft.com/office/drawing/2014/main" id="{6D07D7EE-B518-F4CE-8DEF-9D8573773630}"/>
              </a:ext>
            </a:extLst>
          </p:cNvPr>
          <p:cNvSpPr txBox="1"/>
          <p:nvPr/>
        </p:nvSpPr>
        <p:spPr>
          <a:xfrm>
            <a:off x="11002903" y="3690703"/>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POWER</a:t>
            </a:r>
          </a:p>
        </p:txBody>
      </p:sp>
      <p:sp>
        <p:nvSpPr>
          <p:cNvPr id="23" name="TextBox 22">
            <a:extLst>
              <a:ext uri="{FF2B5EF4-FFF2-40B4-BE49-F238E27FC236}">
                <a16:creationId xmlns:a16="http://schemas.microsoft.com/office/drawing/2014/main" id="{CA0E90FA-06B7-A75C-8769-C7DDC8DD0BF3}"/>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4" name="TextBox 23">
            <a:extLst>
              <a:ext uri="{FF2B5EF4-FFF2-40B4-BE49-F238E27FC236}">
                <a16:creationId xmlns:a16="http://schemas.microsoft.com/office/drawing/2014/main" id="{D81C52CB-0F7F-0351-32BF-626C78DD6AB3}"/>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C20F20E-0A36-1CAB-CC8F-A4DB2005D5B4}"/>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5" action="ppaction://hlinksldjump"/>
            <a:extLst>
              <a:ext uri="{FF2B5EF4-FFF2-40B4-BE49-F238E27FC236}">
                <a16:creationId xmlns:a16="http://schemas.microsoft.com/office/drawing/2014/main" id="{F47A4194-7F53-659E-6C07-254B89E007C6}"/>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6" action="ppaction://hlinksldjump"/>
            <a:extLst>
              <a:ext uri="{FF2B5EF4-FFF2-40B4-BE49-F238E27FC236}">
                <a16:creationId xmlns:a16="http://schemas.microsoft.com/office/drawing/2014/main" id="{2A2B648B-B52B-4731-9A06-315E43E85CD2}"/>
              </a:ext>
            </a:extLst>
          </p:cNvPr>
          <p:cNvSpPr/>
          <p:nvPr/>
        </p:nvSpPr>
        <p:spPr>
          <a:xfrm>
            <a:off x="499533" y="2755721"/>
            <a:ext cx="321732" cy="3217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hlinkClick r:id="rId7" action="ppaction://hlinksldjump"/>
            <a:extLst>
              <a:ext uri="{FF2B5EF4-FFF2-40B4-BE49-F238E27FC236}">
                <a16:creationId xmlns:a16="http://schemas.microsoft.com/office/drawing/2014/main" id="{2DD045EE-433F-3ACA-0F12-999185A033FD}"/>
              </a:ext>
            </a:extLst>
          </p:cNvPr>
          <p:cNvSpPr/>
          <p:nvPr/>
        </p:nvSpPr>
        <p:spPr>
          <a:xfrm>
            <a:off x="571500" y="381030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8" action="ppaction://hlinksldjump"/>
            <a:extLst>
              <a:ext uri="{FF2B5EF4-FFF2-40B4-BE49-F238E27FC236}">
                <a16:creationId xmlns:a16="http://schemas.microsoft.com/office/drawing/2014/main" id="{39113122-CBC7-C9F0-751B-9FADFF1699DD}"/>
              </a:ext>
            </a:extLst>
          </p:cNvPr>
          <p:cNvSpPr/>
          <p:nvPr/>
        </p:nvSpPr>
        <p:spPr>
          <a:xfrm>
            <a:off x="571500" y="483969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8A190089-2C14-F1AE-EA27-E13A831B7157}"/>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FB5CB90-892A-55A0-5973-2B2537DC5250}"/>
              </a:ext>
            </a:extLst>
          </p:cNvPr>
          <p:cNvSpPr txBox="1"/>
          <p:nvPr/>
        </p:nvSpPr>
        <p:spPr>
          <a:xfrm>
            <a:off x="1105956" y="1668204"/>
            <a:ext cx="4936068" cy="861774"/>
          </a:xfrm>
          <a:prstGeom prst="rect">
            <a:avLst/>
          </a:prstGeom>
          <a:noFill/>
        </p:spPr>
        <p:txBody>
          <a:bodyPr wrap="square" rtlCol="0">
            <a:spAutoFit/>
          </a:bodyPr>
          <a:lstStyle/>
          <a:p>
            <a:r>
              <a:rPr lang="en-US" sz="2500" dirty="0">
                <a:solidFill>
                  <a:schemeClr val="bg1"/>
                </a:solidFill>
                <a:latin typeface="Poppins ExtraBold" panose="00000900000000000000" pitchFamily="2" charset="0"/>
                <a:cs typeface="Poppins ExtraBold" panose="00000900000000000000" pitchFamily="2" charset="0"/>
              </a:rPr>
              <a:t>REASONS FOR ESTABLISHMENT OF SEBI</a:t>
            </a:r>
          </a:p>
        </p:txBody>
      </p:sp>
      <p:sp>
        <p:nvSpPr>
          <p:cNvPr id="53" name="TextBox 52">
            <a:extLst>
              <a:ext uri="{FF2B5EF4-FFF2-40B4-BE49-F238E27FC236}">
                <a16:creationId xmlns:a16="http://schemas.microsoft.com/office/drawing/2014/main" id="{F99CE63E-09C4-7894-0F06-E8A4AA2E81D1}"/>
              </a:ext>
            </a:extLst>
          </p:cNvPr>
          <p:cNvSpPr txBox="1"/>
          <p:nvPr/>
        </p:nvSpPr>
        <p:spPr>
          <a:xfrm>
            <a:off x="1105956" y="2587424"/>
            <a:ext cx="3471872" cy="1631216"/>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1. Started in stock market such as price rigging.</a:t>
            </a:r>
          </a:p>
          <a:p>
            <a:r>
              <a:rPr lang="en-US" sz="1000" dirty="0">
                <a:solidFill>
                  <a:schemeClr val="bg1">
                    <a:lumMod val="85000"/>
                  </a:schemeClr>
                </a:solidFill>
                <a:latin typeface="Poppins" panose="00000500000000000000" pitchFamily="2" charset="0"/>
                <a:cs typeface="Poppins" panose="00000500000000000000" pitchFamily="2" charset="0"/>
              </a:rPr>
              <a:t>Unofficial premium on new issue.</a:t>
            </a:r>
          </a:p>
          <a:p>
            <a:r>
              <a:rPr lang="en-US" sz="1000" dirty="0">
                <a:solidFill>
                  <a:schemeClr val="bg1">
                    <a:lumMod val="85000"/>
                  </a:schemeClr>
                </a:solidFill>
                <a:latin typeface="Poppins" panose="00000500000000000000" pitchFamily="2" charset="0"/>
                <a:cs typeface="Poppins" panose="00000500000000000000" pitchFamily="2" charset="0"/>
              </a:rPr>
              <a:t>Delay in delivery of shares.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2. Violation of rules and regulations of stock</a:t>
            </a:r>
          </a:p>
          <a:p>
            <a:r>
              <a:rPr lang="en-US" sz="1000" dirty="0">
                <a:solidFill>
                  <a:schemeClr val="bg1">
                    <a:lumMod val="85000"/>
                  </a:schemeClr>
                </a:solidFill>
                <a:latin typeface="Poppins" panose="00000500000000000000" pitchFamily="2" charset="0"/>
                <a:cs typeface="Poppins" panose="00000500000000000000" pitchFamily="2" charset="0"/>
              </a:rPr>
              <a:t>exchange and listing requirements.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3. So government of India decided to set up an</a:t>
            </a:r>
          </a:p>
          <a:p>
            <a:r>
              <a:rPr lang="en-US" sz="1000" dirty="0">
                <a:solidFill>
                  <a:schemeClr val="bg1">
                    <a:lumMod val="85000"/>
                  </a:schemeClr>
                </a:solidFill>
                <a:latin typeface="Poppins" panose="00000500000000000000" pitchFamily="2" charset="0"/>
                <a:cs typeface="Poppins" panose="00000500000000000000" pitchFamily="2" charset="0"/>
              </a:rPr>
              <a:t>agency or regulatory body known as Securities</a:t>
            </a:r>
          </a:p>
          <a:p>
            <a:r>
              <a:rPr lang="en-US" sz="1000" dirty="0">
                <a:solidFill>
                  <a:schemeClr val="bg1">
                    <a:lumMod val="85000"/>
                  </a:schemeClr>
                </a:solidFill>
                <a:latin typeface="Poppins" panose="00000500000000000000" pitchFamily="2" charset="0"/>
                <a:cs typeface="Poppins" panose="00000500000000000000" pitchFamily="2" charset="0"/>
              </a:rPr>
              <a:t>Exchange Board of India (SEBI).</a:t>
            </a:r>
          </a:p>
        </p:txBody>
      </p:sp>
      <p:sp>
        <p:nvSpPr>
          <p:cNvPr id="54" name="Rectangle: Rounded Corners 53">
            <a:extLst>
              <a:ext uri="{FF2B5EF4-FFF2-40B4-BE49-F238E27FC236}">
                <a16:creationId xmlns:a16="http://schemas.microsoft.com/office/drawing/2014/main" id="{EE4E9A2F-89C6-1B75-B8E1-152A80C48C2C}"/>
              </a:ext>
            </a:extLst>
          </p:cNvPr>
          <p:cNvSpPr/>
          <p:nvPr/>
        </p:nvSpPr>
        <p:spPr>
          <a:xfrm>
            <a:off x="1320798" y="4539124"/>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HISTORY</a:t>
            </a:r>
          </a:p>
        </p:txBody>
      </p:sp>
      <p:sp>
        <p:nvSpPr>
          <p:cNvPr id="2" name="Oval 1">
            <a:hlinkClick r:id="rId10" action="ppaction://hlinksldjump"/>
            <a:extLst>
              <a:ext uri="{FF2B5EF4-FFF2-40B4-BE49-F238E27FC236}">
                <a16:creationId xmlns:a16="http://schemas.microsoft.com/office/drawing/2014/main" id="{22FAEDD5-7841-7C57-E2DA-843F97B30425}"/>
              </a:ext>
            </a:extLst>
          </p:cNvPr>
          <p:cNvSpPr/>
          <p:nvPr/>
        </p:nvSpPr>
        <p:spPr>
          <a:xfrm>
            <a:off x="580394" y="177751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3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E1D96D7-6872-3F21-A1CC-CCDB913CD72C}"/>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3CE5DED5-3524-D251-FC36-584AFD9A9DA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687" t="-8419" r="11641" b="-11116"/>
          <a:stretch/>
        </p:blipFill>
        <p:spPr>
          <a:xfrm>
            <a:off x="6096001" y="1233889"/>
            <a:ext cx="2530207" cy="3415229"/>
          </a:xfrm>
          <a:solidFill>
            <a:schemeClr val="tx1"/>
          </a:solidFill>
        </p:spPr>
      </p:pic>
      <p:pic>
        <p:nvPicPr>
          <p:cNvPr id="9" name="Picture Placeholder 8">
            <a:extLst>
              <a:ext uri="{FF2B5EF4-FFF2-40B4-BE49-F238E27FC236}">
                <a16:creationId xmlns:a16="http://schemas.microsoft.com/office/drawing/2014/main" id="{EFCCE421-8EA9-80B6-7DDF-36BA300D8217}"/>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8277" r="10761"/>
          <a:stretch/>
        </p:blipFill>
        <p:spPr>
          <a:xfrm>
            <a:off x="8835527" y="1894901"/>
            <a:ext cx="1905919" cy="2093204"/>
          </a:xfrm>
        </p:spPr>
      </p:pic>
      <p:pic>
        <p:nvPicPr>
          <p:cNvPr id="12" name="Picture Placeholder 11">
            <a:extLst>
              <a:ext uri="{FF2B5EF4-FFF2-40B4-BE49-F238E27FC236}">
                <a16:creationId xmlns:a16="http://schemas.microsoft.com/office/drawing/2014/main" id="{BB3A2390-9003-14BE-5CCF-A69B5B8CC7B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439" r="4439"/>
          <a:stretch>
            <a:fillRect/>
          </a:stretch>
        </p:blipFill>
        <p:spPr/>
      </p:pic>
      <p:sp>
        <p:nvSpPr>
          <p:cNvPr id="10" name="Picture Placeholder 9">
            <a:extLst>
              <a:ext uri="{FF2B5EF4-FFF2-40B4-BE49-F238E27FC236}">
                <a16:creationId xmlns:a16="http://schemas.microsoft.com/office/drawing/2014/main" id="{7A13B274-2B42-6091-4596-9935A7B9ADB8}"/>
              </a:ext>
            </a:extLst>
          </p:cNvPr>
          <p:cNvSpPr>
            <a:spLocks noGrp="1"/>
          </p:cNvSpPr>
          <p:nvPr>
            <p:ph type="pic" sz="quarter" idx="13"/>
          </p:nvPr>
        </p:nvSpPr>
        <p:spPr/>
        <p:txBody>
          <a:bodyPr/>
          <a:lstStyle/>
          <a:p>
            <a:endParaRPr lang="en-US"/>
          </a:p>
        </p:txBody>
      </p:sp>
      <p:sp>
        <p:nvSpPr>
          <p:cNvPr id="13" name="Picture Placeholder 12">
            <a:extLst>
              <a:ext uri="{FF2B5EF4-FFF2-40B4-BE49-F238E27FC236}">
                <a16:creationId xmlns:a16="http://schemas.microsoft.com/office/drawing/2014/main" id="{57D7AC31-4D07-9B4E-B693-AEDC1C0B8999}"/>
              </a:ext>
            </a:extLst>
          </p:cNvPr>
          <p:cNvSpPr>
            <a:spLocks noGrp="1"/>
          </p:cNvSpPr>
          <p:nvPr>
            <p:ph type="pic" sz="quarter" idx="14"/>
          </p:nvPr>
        </p:nvSpPr>
        <p:spPr/>
        <p:txBody>
          <a:bodyPr/>
          <a:lstStyle/>
          <a:p>
            <a:endParaRPr lang="en-US"/>
          </a:p>
        </p:txBody>
      </p:sp>
      <p:sp>
        <p:nvSpPr>
          <p:cNvPr id="22" name="TextBox 21">
            <a:extLst>
              <a:ext uri="{FF2B5EF4-FFF2-40B4-BE49-F238E27FC236}">
                <a16:creationId xmlns:a16="http://schemas.microsoft.com/office/drawing/2014/main" id="{03C7DE79-C5E6-70D9-FF33-59D1617435C1}"/>
              </a:ext>
            </a:extLst>
          </p:cNvPr>
          <p:cNvSpPr txBox="1"/>
          <p:nvPr/>
        </p:nvSpPr>
        <p:spPr>
          <a:xfrm>
            <a:off x="6222999" y="420527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4" name="TextBox 23">
            <a:extLst>
              <a:ext uri="{FF2B5EF4-FFF2-40B4-BE49-F238E27FC236}">
                <a16:creationId xmlns:a16="http://schemas.microsoft.com/office/drawing/2014/main" id="{D4FC0A85-754D-41F4-8371-951B06C0780F}"/>
              </a:ext>
            </a:extLst>
          </p:cNvPr>
          <p:cNvSpPr txBox="1"/>
          <p:nvPr/>
        </p:nvSpPr>
        <p:spPr>
          <a:xfrm>
            <a:off x="8887666" y="3705087"/>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POWER</a:t>
            </a:r>
          </a:p>
        </p:txBody>
      </p:sp>
      <p:sp>
        <p:nvSpPr>
          <p:cNvPr id="26" name="TextBox 25">
            <a:extLst>
              <a:ext uri="{FF2B5EF4-FFF2-40B4-BE49-F238E27FC236}">
                <a16:creationId xmlns:a16="http://schemas.microsoft.com/office/drawing/2014/main" id="{B4ABBA0B-8D13-3434-4175-D7B25A305A83}"/>
              </a:ext>
            </a:extLst>
          </p:cNvPr>
          <p:cNvSpPr txBox="1"/>
          <p:nvPr/>
        </p:nvSpPr>
        <p:spPr>
          <a:xfrm>
            <a:off x="10984159" y="3694346"/>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PROTECTION</a:t>
            </a:r>
          </a:p>
        </p:txBody>
      </p:sp>
      <p:sp>
        <p:nvSpPr>
          <p:cNvPr id="34" name="TextBox 33">
            <a:extLst>
              <a:ext uri="{FF2B5EF4-FFF2-40B4-BE49-F238E27FC236}">
                <a16:creationId xmlns:a16="http://schemas.microsoft.com/office/drawing/2014/main" id="{B4224E17-AF0E-0C63-E567-AE4A8D9BB05F}"/>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35" name="TextBox 34">
            <a:extLst>
              <a:ext uri="{FF2B5EF4-FFF2-40B4-BE49-F238E27FC236}">
                <a16:creationId xmlns:a16="http://schemas.microsoft.com/office/drawing/2014/main" id="{F88DA32B-8A22-6AB5-FCA2-1982C93EF3FA}"/>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F9B5A130-A5BA-01F4-E641-B4699A764D0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7" name="TextBox 36">
            <a:extLst>
              <a:ext uri="{FF2B5EF4-FFF2-40B4-BE49-F238E27FC236}">
                <a16:creationId xmlns:a16="http://schemas.microsoft.com/office/drawing/2014/main" id="{5CBA31EC-2118-DE8A-DCC2-27E68ABC3A14}"/>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DB9828E0-FECC-8AEB-BA64-A37C88B826E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6B2F59E6-7BF2-2D6E-A761-C46E73A05822}"/>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A3FA31B6-89F3-8B0D-AE06-04D378404828}"/>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5" action="ppaction://hlinksldjump"/>
            <a:extLst>
              <a:ext uri="{FF2B5EF4-FFF2-40B4-BE49-F238E27FC236}">
                <a16:creationId xmlns:a16="http://schemas.microsoft.com/office/drawing/2014/main" id="{76CC5E06-0E22-68A4-1004-B45ABC34D379}"/>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6" action="ppaction://hlinksldjump"/>
            <a:extLst>
              <a:ext uri="{FF2B5EF4-FFF2-40B4-BE49-F238E27FC236}">
                <a16:creationId xmlns:a16="http://schemas.microsoft.com/office/drawing/2014/main" id="{1AE855EC-2631-392A-6825-F27F3F1C3C39}"/>
              </a:ext>
            </a:extLst>
          </p:cNvPr>
          <p:cNvSpPr/>
          <p:nvPr/>
        </p:nvSpPr>
        <p:spPr>
          <a:xfrm>
            <a:off x="577374" y="170320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7" action="ppaction://hlinksldjump"/>
            <a:extLst>
              <a:ext uri="{FF2B5EF4-FFF2-40B4-BE49-F238E27FC236}">
                <a16:creationId xmlns:a16="http://schemas.microsoft.com/office/drawing/2014/main" id="{B06FD7E7-FA23-F8E9-B39F-F7AE2723083A}"/>
              </a:ext>
            </a:extLst>
          </p:cNvPr>
          <p:cNvSpPr/>
          <p:nvPr/>
        </p:nvSpPr>
        <p:spPr>
          <a:xfrm>
            <a:off x="488474" y="3778157"/>
            <a:ext cx="355598" cy="3555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hlinkClick r:id="rId8" action="ppaction://hlinksldjump"/>
            <a:extLst>
              <a:ext uri="{FF2B5EF4-FFF2-40B4-BE49-F238E27FC236}">
                <a16:creationId xmlns:a16="http://schemas.microsoft.com/office/drawing/2014/main" id="{B3903564-A6DF-BD9D-92F0-21C4223043BB}"/>
              </a:ext>
            </a:extLst>
          </p:cNvPr>
          <p:cNvSpPr/>
          <p:nvPr/>
        </p:nvSpPr>
        <p:spPr>
          <a:xfrm>
            <a:off x="571500" y="4931771"/>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9" action="ppaction://hlinksldjump"/>
            <a:extLst>
              <a:ext uri="{FF2B5EF4-FFF2-40B4-BE49-F238E27FC236}">
                <a16:creationId xmlns:a16="http://schemas.microsoft.com/office/drawing/2014/main" id="{1FFD949E-005F-EDBE-BD44-89BBA653CFE1}"/>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25DE3D2-B302-4B63-4A4E-C0D99F73ECE0}"/>
              </a:ext>
            </a:extLst>
          </p:cNvPr>
          <p:cNvSpPr txBox="1"/>
          <p:nvPr/>
        </p:nvSpPr>
        <p:spPr>
          <a:xfrm>
            <a:off x="1320798" y="1869934"/>
            <a:ext cx="3954469" cy="954107"/>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FUNCTIONS OF SEBI</a:t>
            </a:r>
          </a:p>
          <a:p>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C89DFEB8-1ECC-4EB3-E3F5-03ADCEE1F391}"/>
              </a:ext>
            </a:extLst>
          </p:cNvPr>
          <p:cNvSpPr txBox="1"/>
          <p:nvPr/>
        </p:nvSpPr>
        <p:spPr>
          <a:xfrm>
            <a:off x="1320798" y="2506267"/>
            <a:ext cx="3847219" cy="2862322"/>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a) Regulating the business in stock exchanges and</a:t>
            </a:r>
          </a:p>
          <a:p>
            <a:r>
              <a:rPr lang="en-US" sz="1000" dirty="0">
                <a:solidFill>
                  <a:schemeClr val="bg1">
                    <a:lumMod val="85000"/>
                  </a:schemeClr>
                </a:solidFill>
                <a:latin typeface="Poppins" panose="00000500000000000000" pitchFamily="2" charset="0"/>
                <a:cs typeface="Poppins" panose="00000500000000000000" pitchFamily="2" charset="0"/>
              </a:rPr>
              <a:t>any other securities markets.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b) Registering and regulating the working of stock</a:t>
            </a:r>
          </a:p>
          <a:p>
            <a:r>
              <a:rPr lang="en-US" sz="1000" dirty="0">
                <a:solidFill>
                  <a:schemeClr val="bg1">
                    <a:lumMod val="85000"/>
                  </a:schemeClr>
                </a:solidFill>
                <a:latin typeface="Poppins" panose="00000500000000000000" pitchFamily="2" charset="0"/>
                <a:cs typeface="Poppins" panose="00000500000000000000" pitchFamily="2" charset="0"/>
              </a:rPr>
              <a:t>brokers, sub-brokers, share transfer agents,</a:t>
            </a:r>
          </a:p>
          <a:p>
            <a:r>
              <a:rPr lang="en-US" sz="1000" dirty="0">
                <a:solidFill>
                  <a:schemeClr val="bg1">
                    <a:lumMod val="85000"/>
                  </a:schemeClr>
                </a:solidFill>
                <a:latin typeface="Poppins" panose="00000500000000000000" pitchFamily="2" charset="0"/>
                <a:cs typeface="Poppins" panose="00000500000000000000" pitchFamily="2" charset="0"/>
              </a:rPr>
              <a:t>bankers to an issue, trustees of trust deeds,</a:t>
            </a:r>
          </a:p>
          <a:p>
            <a:r>
              <a:rPr lang="en-US" sz="1000" dirty="0">
                <a:solidFill>
                  <a:schemeClr val="bg1">
                    <a:lumMod val="85000"/>
                  </a:schemeClr>
                </a:solidFill>
                <a:latin typeface="Poppins" panose="00000500000000000000" pitchFamily="2" charset="0"/>
                <a:cs typeface="Poppins" panose="00000500000000000000" pitchFamily="2" charset="0"/>
              </a:rPr>
              <a:t>registrars to an  issue, merchant bankers,</a:t>
            </a:r>
          </a:p>
          <a:p>
            <a:r>
              <a:rPr lang="en-US" sz="1000" dirty="0">
                <a:solidFill>
                  <a:schemeClr val="bg1">
                    <a:lumMod val="85000"/>
                  </a:schemeClr>
                </a:solidFill>
                <a:latin typeface="Poppins" panose="00000500000000000000" pitchFamily="2" charset="0"/>
                <a:cs typeface="Poppins" panose="00000500000000000000" pitchFamily="2" charset="0"/>
              </a:rPr>
              <a:t>portfolio managers, investment advisers.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c) Prohibiting fraudulent and unfair trade practices</a:t>
            </a:r>
          </a:p>
          <a:p>
            <a:r>
              <a:rPr lang="en-US" sz="1000" dirty="0">
                <a:solidFill>
                  <a:schemeClr val="bg1">
                    <a:lumMod val="85000"/>
                  </a:schemeClr>
                </a:solidFill>
                <a:latin typeface="Poppins" panose="00000500000000000000" pitchFamily="2" charset="0"/>
                <a:cs typeface="Poppins" panose="00000500000000000000" pitchFamily="2" charset="0"/>
              </a:rPr>
              <a:t>relating to securities markets.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d) The duty of the Board to protect the interests of</a:t>
            </a:r>
          </a:p>
          <a:p>
            <a:r>
              <a:rPr lang="en-US" sz="1000" dirty="0">
                <a:solidFill>
                  <a:schemeClr val="bg1">
                    <a:lumMod val="85000"/>
                  </a:schemeClr>
                </a:solidFill>
                <a:latin typeface="Poppins" panose="00000500000000000000" pitchFamily="2" charset="0"/>
                <a:cs typeface="Poppins" panose="00000500000000000000" pitchFamily="2" charset="0"/>
              </a:rPr>
              <a:t>investors in securities and to regulate the</a:t>
            </a:r>
          </a:p>
          <a:p>
            <a:r>
              <a:rPr lang="en-US" sz="1000" dirty="0">
                <a:solidFill>
                  <a:schemeClr val="bg1">
                    <a:lumMod val="85000"/>
                  </a:schemeClr>
                </a:solidFill>
                <a:latin typeface="Poppins" panose="00000500000000000000" pitchFamily="2" charset="0"/>
                <a:cs typeface="Poppins" panose="00000500000000000000" pitchFamily="2" charset="0"/>
              </a:rPr>
              <a:t>securities market.</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e) Board have some powers as issuing commissions for the examination of witnesses or documents.</a:t>
            </a:r>
          </a:p>
        </p:txBody>
      </p:sp>
      <p:sp>
        <p:nvSpPr>
          <p:cNvPr id="54" name="Rectangle: Rounded Corners 53">
            <a:extLst>
              <a:ext uri="{FF2B5EF4-FFF2-40B4-BE49-F238E27FC236}">
                <a16:creationId xmlns:a16="http://schemas.microsoft.com/office/drawing/2014/main" id="{3EC1DC12-EF6E-EED3-B504-0F511680834C}"/>
              </a:ext>
            </a:extLst>
          </p:cNvPr>
          <p:cNvSpPr/>
          <p:nvPr/>
        </p:nvSpPr>
        <p:spPr>
          <a:xfrm>
            <a:off x="1320798" y="5531360"/>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FUNCTIONS</a:t>
            </a:r>
          </a:p>
        </p:txBody>
      </p:sp>
      <p:sp>
        <p:nvSpPr>
          <p:cNvPr id="2" name="Oval 1">
            <a:hlinkClick r:id="rId10" action="ppaction://hlinksldjump"/>
            <a:extLst>
              <a:ext uri="{FF2B5EF4-FFF2-40B4-BE49-F238E27FC236}">
                <a16:creationId xmlns:a16="http://schemas.microsoft.com/office/drawing/2014/main" id="{DB8A5C32-9CAF-1748-F649-6963219895AC}"/>
              </a:ext>
            </a:extLst>
          </p:cNvPr>
          <p:cNvSpPr/>
          <p:nvPr/>
        </p:nvSpPr>
        <p:spPr>
          <a:xfrm>
            <a:off x="585479" y="272518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308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26693F2-7467-DB47-A491-2E60133B276A}"/>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C9D434C5-6E2E-F57F-F218-4E277E818C9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4588" r="13942"/>
          <a:stretch/>
        </p:blipFill>
        <p:spPr>
          <a:xfrm>
            <a:off x="6096001" y="1233889"/>
            <a:ext cx="2530207" cy="3415229"/>
          </a:xfrm>
        </p:spPr>
      </p:pic>
      <p:pic>
        <p:nvPicPr>
          <p:cNvPr id="9" name="Picture Placeholder 8">
            <a:extLst>
              <a:ext uri="{FF2B5EF4-FFF2-40B4-BE49-F238E27FC236}">
                <a16:creationId xmlns:a16="http://schemas.microsoft.com/office/drawing/2014/main" id="{0245B06E-7AA4-9998-0533-50036D0698A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476" r="4476"/>
          <a:stretch>
            <a:fillRect/>
          </a:stretch>
        </p:blipFill>
        <p:spPr/>
      </p:pic>
      <p:pic>
        <p:nvPicPr>
          <p:cNvPr id="12" name="Picture Placeholder 11">
            <a:extLst>
              <a:ext uri="{FF2B5EF4-FFF2-40B4-BE49-F238E27FC236}">
                <a16:creationId xmlns:a16="http://schemas.microsoft.com/office/drawing/2014/main" id="{806163B9-3CDC-1908-4848-5D00AD5B1D2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5902" r="15902"/>
          <a:stretch>
            <a:fillRect/>
          </a:stretch>
        </p:blipFill>
        <p:spPr/>
      </p:pic>
      <p:sp>
        <p:nvSpPr>
          <p:cNvPr id="11" name="Picture Placeholder 10">
            <a:extLst>
              <a:ext uri="{FF2B5EF4-FFF2-40B4-BE49-F238E27FC236}">
                <a16:creationId xmlns:a16="http://schemas.microsoft.com/office/drawing/2014/main" id="{A31EF160-CB10-788E-CBF6-1F1F9CD702C8}"/>
              </a:ext>
            </a:extLst>
          </p:cNvPr>
          <p:cNvSpPr>
            <a:spLocks noGrp="1"/>
          </p:cNvSpPr>
          <p:nvPr>
            <p:ph type="pic" sz="quarter" idx="13"/>
          </p:nvPr>
        </p:nvSpPr>
        <p:spPr/>
        <p:txBody>
          <a:bodyPr/>
          <a:lstStyle/>
          <a:p>
            <a:endParaRPr lang="en-US" dirty="0"/>
          </a:p>
        </p:txBody>
      </p:sp>
      <p:sp>
        <p:nvSpPr>
          <p:cNvPr id="13" name="Picture Placeholder 12">
            <a:extLst>
              <a:ext uri="{FF2B5EF4-FFF2-40B4-BE49-F238E27FC236}">
                <a16:creationId xmlns:a16="http://schemas.microsoft.com/office/drawing/2014/main" id="{A707A6E9-47AF-81A7-D4A1-EA2AACD3561A}"/>
              </a:ext>
            </a:extLst>
          </p:cNvPr>
          <p:cNvSpPr>
            <a:spLocks noGrp="1"/>
          </p:cNvSpPr>
          <p:nvPr>
            <p:ph type="pic" sz="quarter" idx="14"/>
          </p:nvPr>
        </p:nvSpPr>
        <p:spPr/>
        <p:txBody>
          <a:bodyPr/>
          <a:lstStyle/>
          <a:p>
            <a:endParaRPr lang="en-US" dirty="0"/>
          </a:p>
        </p:txBody>
      </p:sp>
      <p:sp>
        <p:nvSpPr>
          <p:cNvPr id="22" name="TextBox 21">
            <a:extLst>
              <a:ext uri="{FF2B5EF4-FFF2-40B4-BE49-F238E27FC236}">
                <a16:creationId xmlns:a16="http://schemas.microsoft.com/office/drawing/2014/main" id="{C5FC5F75-1678-94AF-6717-1C86A5367834}"/>
              </a:ext>
            </a:extLst>
          </p:cNvPr>
          <p:cNvSpPr txBox="1"/>
          <p:nvPr/>
        </p:nvSpPr>
        <p:spPr>
          <a:xfrm>
            <a:off x="6156531" y="432719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Power of SEBI</a:t>
            </a:r>
          </a:p>
        </p:txBody>
      </p:sp>
      <p:sp>
        <p:nvSpPr>
          <p:cNvPr id="24" name="TextBox 23">
            <a:extLst>
              <a:ext uri="{FF2B5EF4-FFF2-40B4-BE49-F238E27FC236}">
                <a16:creationId xmlns:a16="http://schemas.microsoft.com/office/drawing/2014/main" id="{928678F4-F087-9AAD-DC56-0E13BEEC4B28}"/>
              </a:ext>
            </a:extLst>
          </p:cNvPr>
          <p:cNvSpPr txBox="1"/>
          <p:nvPr/>
        </p:nvSpPr>
        <p:spPr>
          <a:xfrm>
            <a:off x="8887665" y="3740998"/>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PROTECTION</a:t>
            </a:r>
          </a:p>
        </p:txBody>
      </p:sp>
      <p:sp>
        <p:nvSpPr>
          <p:cNvPr id="26" name="TextBox 25">
            <a:extLst>
              <a:ext uri="{FF2B5EF4-FFF2-40B4-BE49-F238E27FC236}">
                <a16:creationId xmlns:a16="http://schemas.microsoft.com/office/drawing/2014/main" id="{FDF80DF0-E5D1-6ACC-895F-5AFF97F57FA5}"/>
              </a:ext>
            </a:extLst>
          </p:cNvPr>
          <p:cNvSpPr txBox="1"/>
          <p:nvPr/>
        </p:nvSpPr>
        <p:spPr>
          <a:xfrm>
            <a:off x="10967571" y="3699093"/>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34" name="TextBox 33">
            <a:extLst>
              <a:ext uri="{FF2B5EF4-FFF2-40B4-BE49-F238E27FC236}">
                <a16:creationId xmlns:a16="http://schemas.microsoft.com/office/drawing/2014/main" id="{69EC6550-DA16-42CB-7910-F0EDD3BD5435}"/>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5" name="TextBox 34">
            <a:extLst>
              <a:ext uri="{FF2B5EF4-FFF2-40B4-BE49-F238E27FC236}">
                <a16:creationId xmlns:a16="http://schemas.microsoft.com/office/drawing/2014/main" id="{E6FA288F-BFEE-F0C3-3349-66249D8A1EBB}"/>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C3457DB9-FA75-694E-BCE1-29A6B3AAE415}"/>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7" name="TextBox 36">
            <a:extLst>
              <a:ext uri="{FF2B5EF4-FFF2-40B4-BE49-F238E27FC236}">
                <a16:creationId xmlns:a16="http://schemas.microsoft.com/office/drawing/2014/main" id="{556EEE3C-3F7F-3F7C-8B23-088B1BBAC853}"/>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97F24EE4-5258-22CF-68F9-D66D10D1F75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FF52B2D2-8CBC-DBC5-BCE5-F75EB0E7005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CE8F3CFE-B61C-196A-EF87-0363A19A6DA5}"/>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5" action="ppaction://hlinksldjump"/>
            <a:extLst>
              <a:ext uri="{FF2B5EF4-FFF2-40B4-BE49-F238E27FC236}">
                <a16:creationId xmlns:a16="http://schemas.microsoft.com/office/drawing/2014/main" id="{D17DF177-A2E8-CCED-2A87-95ABEE5B63F0}"/>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6" action="ppaction://hlinksldjump"/>
            <a:extLst>
              <a:ext uri="{FF2B5EF4-FFF2-40B4-BE49-F238E27FC236}">
                <a16:creationId xmlns:a16="http://schemas.microsoft.com/office/drawing/2014/main" id="{2DDCB084-038A-DD69-9695-16B476375C16}"/>
              </a:ext>
            </a:extLst>
          </p:cNvPr>
          <p:cNvSpPr/>
          <p:nvPr/>
        </p:nvSpPr>
        <p:spPr>
          <a:xfrm>
            <a:off x="570236" y="173203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7" action="ppaction://hlinksldjump"/>
            <a:extLst>
              <a:ext uri="{FF2B5EF4-FFF2-40B4-BE49-F238E27FC236}">
                <a16:creationId xmlns:a16="http://schemas.microsoft.com/office/drawing/2014/main" id="{2CAE00B7-3FCC-FC96-07CD-B65F394FFFAD}"/>
              </a:ext>
            </a:extLst>
          </p:cNvPr>
          <p:cNvSpPr/>
          <p:nvPr/>
        </p:nvSpPr>
        <p:spPr>
          <a:xfrm>
            <a:off x="565788" y="3782904"/>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8" action="ppaction://hlinksldjump"/>
            <a:extLst>
              <a:ext uri="{FF2B5EF4-FFF2-40B4-BE49-F238E27FC236}">
                <a16:creationId xmlns:a16="http://schemas.microsoft.com/office/drawing/2014/main" id="{D53EC54C-C7A1-329B-2809-322FD357C57E}"/>
              </a:ext>
            </a:extLst>
          </p:cNvPr>
          <p:cNvSpPr/>
          <p:nvPr/>
        </p:nvSpPr>
        <p:spPr>
          <a:xfrm>
            <a:off x="483653" y="4760270"/>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hlinkClick r:id="rId9" action="ppaction://hlinksldjump"/>
            <a:extLst>
              <a:ext uri="{FF2B5EF4-FFF2-40B4-BE49-F238E27FC236}">
                <a16:creationId xmlns:a16="http://schemas.microsoft.com/office/drawing/2014/main" id="{C0A5D6B3-CE31-D605-DCCF-6C8346CD58FF}"/>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49D1685-8B17-E192-51F6-EDA415D70540}"/>
              </a:ext>
            </a:extLst>
          </p:cNvPr>
          <p:cNvSpPr txBox="1"/>
          <p:nvPr/>
        </p:nvSpPr>
        <p:spPr>
          <a:xfrm>
            <a:off x="1320798" y="1869934"/>
            <a:ext cx="3471873" cy="954107"/>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POWERS OF SEBI</a:t>
            </a:r>
          </a:p>
          <a:p>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1C04075B-21C9-DA1F-B936-AFEDCB9E81F2}"/>
              </a:ext>
            </a:extLst>
          </p:cNvPr>
          <p:cNvSpPr txBox="1"/>
          <p:nvPr/>
        </p:nvSpPr>
        <p:spPr>
          <a:xfrm>
            <a:off x="1320799" y="2506267"/>
            <a:ext cx="3471872" cy="2231380"/>
          </a:xfrm>
          <a:prstGeom prst="rect">
            <a:avLst/>
          </a:prstGeom>
          <a:noFill/>
        </p:spPr>
        <p:txBody>
          <a:bodyPr wrap="square" rtlCol="0">
            <a:spAutoFit/>
          </a:bodyPr>
          <a:lstStyle/>
          <a:p>
            <a:r>
              <a:rPr lang="en-US" sz="1000" b="1" u="sng" dirty="0">
                <a:solidFill>
                  <a:schemeClr val="bg1">
                    <a:lumMod val="85000"/>
                  </a:schemeClr>
                </a:solidFill>
                <a:latin typeface="Poppins" panose="00000500000000000000" pitchFamily="2" charset="0"/>
                <a:cs typeface="Poppins" panose="00000500000000000000" pitchFamily="2" charset="0"/>
              </a:rPr>
              <a:t>Investigation:</a:t>
            </a:r>
          </a:p>
          <a:p>
            <a:endParaRPr lang="en-US" sz="300" b="1" u="sng"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1. Inspect the books of accounts and call for periodical returns from recognized stock exchanges.</a:t>
            </a:r>
          </a:p>
          <a:p>
            <a:endParaRPr lang="en-US" sz="3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2. Inspect the books of accounts of a financial Intermediaries.</a:t>
            </a:r>
          </a:p>
          <a:p>
            <a:r>
              <a:rPr lang="en-US" sz="1000" dirty="0">
                <a:solidFill>
                  <a:schemeClr val="bg1">
                    <a:lumMod val="85000"/>
                  </a:schemeClr>
                </a:solidFill>
                <a:latin typeface="Poppins" panose="00000500000000000000" pitchFamily="2" charset="0"/>
                <a:cs typeface="Poppins" panose="00000500000000000000" pitchFamily="2" charset="0"/>
              </a:rPr>
              <a:t>3. Compel certain companies to list their shares in one or more stock exchanges.</a:t>
            </a:r>
          </a:p>
          <a:p>
            <a:endParaRPr lang="en-US" sz="1000" b="1" u="sng" dirty="0">
              <a:solidFill>
                <a:schemeClr val="bg1">
                  <a:lumMod val="85000"/>
                </a:schemeClr>
              </a:solidFill>
              <a:latin typeface="Poppins" panose="00000500000000000000" pitchFamily="2" charset="0"/>
              <a:cs typeface="Poppins" panose="00000500000000000000" pitchFamily="2" charset="0"/>
            </a:endParaRPr>
          </a:p>
          <a:p>
            <a:r>
              <a:rPr lang="en-US" sz="1000" b="1" u="sng" dirty="0">
                <a:solidFill>
                  <a:schemeClr val="bg1">
                    <a:lumMod val="85000"/>
                  </a:schemeClr>
                </a:solidFill>
                <a:latin typeface="Poppins" panose="00000500000000000000" pitchFamily="2" charset="0"/>
                <a:cs typeface="Poppins" panose="00000500000000000000" pitchFamily="2" charset="0"/>
              </a:rPr>
              <a:t>Cease and desist proceedings</a:t>
            </a:r>
            <a:r>
              <a:rPr lang="en-US" sz="1000" dirty="0">
                <a:solidFill>
                  <a:schemeClr val="bg1">
                    <a:lumMod val="85000"/>
                  </a:schemeClr>
                </a:solidFill>
                <a:latin typeface="Poppins" panose="00000500000000000000" pitchFamily="2" charset="0"/>
                <a:cs typeface="Poppins" panose="00000500000000000000" pitchFamily="2" charset="0"/>
              </a:rPr>
              <a:t>:</a:t>
            </a:r>
          </a:p>
          <a:p>
            <a:endParaRPr lang="en-US" sz="3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1. Prosecute and judge directly the violation of certain</a:t>
            </a:r>
          </a:p>
          <a:p>
            <a:r>
              <a:rPr lang="en-US" sz="1000" dirty="0">
                <a:solidFill>
                  <a:schemeClr val="bg1">
                    <a:lumMod val="85000"/>
                  </a:schemeClr>
                </a:solidFill>
                <a:latin typeface="Poppins" panose="00000500000000000000" pitchFamily="2" charset="0"/>
                <a:cs typeface="Poppins" panose="00000500000000000000" pitchFamily="2" charset="0"/>
              </a:rPr>
              <a:t>provisions of the companies Act.</a:t>
            </a:r>
          </a:p>
        </p:txBody>
      </p:sp>
      <p:sp>
        <p:nvSpPr>
          <p:cNvPr id="54" name="Rectangle: Rounded Corners 53">
            <a:extLst>
              <a:ext uri="{FF2B5EF4-FFF2-40B4-BE49-F238E27FC236}">
                <a16:creationId xmlns:a16="http://schemas.microsoft.com/office/drawing/2014/main" id="{CF35A185-3D8C-3254-3C37-39030BE48E5F}"/>
              </a:ext>
            </a:extLst>
          </p:cNvPr>
          <p:cNvSpPr/>
          <p:nvPr/>
        </p:nvSpPr>
        <p:spPr>
          <a:xfrm>
            <a:off x="1320798" y="494069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POWER</a:t>
            </a:r>
          </a:p>
        </p:txBody>
      </p:sp>
      <p:sp>
        <p:nvSpPr>
          <p:cNvPr id="2" name="Oval 1">
            <a:hlinkClick r:id="rId10" action="ppaction://hlinksldjump"/>
            <a:extLst>
              <a:ext uri="{FF2B5EF4-FFF2-40B4-BE49-F238E27FC236}">
                <a16:creationId xmlns:a16="http://schemas.microsoft.com/office/drawing/2014/main" id="{7B0014AD-DF1C-E36B-3358-076BCC884B40}"/>
              </a:ext>
            </a:extLst>
          </p:cNvPr>
          <p:cNvSpPr/>
          <p:nvPr/>
        </p:nvSpPr>
        <p:spPr>
          <a:xfrm>
            <a:off x="565788" y="270823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1835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5999F148-1222-905B-91C3-244A4C78E2E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957" r="12957"/>
          <a:stretch/>
        </p:blipFill>
        <p:spPr/>
      </p:pic>
      <p:pic>
        <p:nvPicPr>
          <p:cNvPr id="4" name="Picture Placeholder 3">
            <a:extLst>
              <a:ext uri="{FF2B5EF4-FFF2-40B4-BE49-F238E27FC236}">
                <a16:creationId xmlns:a16="http://schemas.microsoft.com/office/drawing/2014/main" id="{27A78B5F-5879-5CED-8F6A-2879AC48F2A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931" r="15931"/>
          <a:stretch>
            <a:fillRect/>
          </a:stretch>
        </p:blipFill>
        <p:spPr/>
      </p:pic>
      <p:pic>
        <p:nvPicPr>
          <p:cNvPr id="9" name="Picture Placeholder 8">
            <a:extLst>
              <a:ext uri="{FF2B5EF4-FFF2-40B4-BE49-F238E27FC236}">
                <a16:creationId xmlns:a16="http://schemas.microsoft.com/office/drawing/2014/main" id="{362F59A3-A65C-940D-197F-C8FDEBDA421B}"/>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0509" r="28852"/>
          <a:stretch/>
        </p:blipFill>
        <p:spPr>
          <a:xfrm>
            <a:off x="10950765" y="1894901"/>
            <a:ext cx="1905919" cy="2093204"/>
          </a:xfrm>
        </p:spPr>
      </p:pic>
      <p:sp>
        <p:nvSpPr>
          <p:cNvPr id="10" name="Picture Placeholder 9">
            <a:extLst>
              <a:ext uri="{FF2B5EF4-FFF2-40B4-BE49-F238E27FC236}">
                <a16:creationId xmlns:a16="http://schemas.microsoft.com/office/drawing/2014/main" id="{4819F05B-8900-24D7-F493-4EA7F45502F0}"/>
              </a:ext>
            </a:extLst>
          </p:cNvPr>
          <p:cNvSpPr>
            <a:spLocks noGrp="1"/>
          </p:cNvSpPr>
          <p:nvPr>
            <p:ph type="pic" sz="quarter" idx="13"/>
          </p:nvPr>
        </p:nvSpPr>
        <p:spPr/>
        <p:txBody>
          <a:bodyPr/>
          <a:lstStyle/>
          <a:p>
            <a:endParaRPr lang="en-US"/>
          </a:p>
        </p:txBody>
      </p:sp>
      <p:sp>
        <p:nvSpPr>
          <p:cNvPr id="13" name="Picture Placeholder 12">
            <a:extLst>
              <a:ext uri="{FF2B5EF4-FFF2-40B4-BE49-F238E27FC236}">
                <a16:creationId xmlns:a16="http://schemas.microsoft.com/office/drawing/2014/main" id="{E8FB192F-CD79-1313-4A14-33FDCE045A44}"/>
              </a:ext>
            </a:extLst>
          </p:cNvPr>
          <p:cNvSpPr>
            <a:spLocks noGrp="1"/>
          </p:cNvSpPr>
          <p:nvPr>
            <p:ph type="pic" sz="quarter" idx="14"/>
          </p:nvPr>
        </p:nvSpPr>
        <p:spPr/>
        <p:txBody>
          <a:bodyPr/>
          <a:lstStyle/>
          <a:p>
            <a:endParaRPr lang="en-US"/>
          </a:p>
        </p:txBody>
      </p:sp>
      <p:sp>
        <p:nvSpPr>
          <p:cNvPr id="23" name="TextBox 22">
            <a:extLst>
              <a:ext uri="{FF2B5EF4-FFF2-40B4-BE49-F238E27FC236}">
                <a16:creationId xmlns:a16="http://schemas.microsoft.com/office/drawing/2014/main" id="{80B2D0FA-FA89-C051-735B-DDD82A805344}"/>
              </a:ext>
            </a:extLst>
          </p:cNvPr>
          <p:cNvSpPr txBox="1"/>
          <p:nvPr/>
        </p:nvSpPr>
        <p:spPr>
          <a:xfrm>
            <a:off x="6099291" y="432719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PROTECTION</a:t>
            </a:r>
          </a:p>
        </p:txBody>
      </p:sp>
      <p:sp>
        <p:nvSpPr>
          <p:cNvPr id="25" name="TextBox 24">
            <a:extLst>
              <a:ext uri="{FF2B5EF4-FFF2-40B4-BE49-F238E27FC236}">
                <a16:creationId xmlns:a16="http://schemas.microsoft.com/office/drawing/2014/main" id="{E01C5647-79B7-812D-DB53-86903E02CC3F}"/>
              </a:ext>
            </a:extLst>
          </p:cNvPr>
          <p:cNvSpPr txBox="1"/>
          <p:nvPr/>
        </p:nvSpPr>
        <p:spPr>
          <a:xfrm>
            <a:off x="8887666" y="3674309"/>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02903" y="3669648"/>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5AD0E13B-A6AA-6751-847E-DE5190580FBF}"/>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5" action="ppaction://hlinksldjump"/>
            <a:extLst>
              <a:ext uri="{FF2B5EF4-FFF2-40B4-BE49-F238E27FC236}">
                <a16:creationId xmlns:a16="http://schemas.microsoft.com/office/drawing/2014/main" id="{42A791C6-0702-4234-C43C-BA3C3766A1C2}"/>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6" action="ppaction://hlinksldjump"/>
            <a:extLst>
              <a:ext uri="{FF2B5EF4-FFF2-40B4-BE49-F238E27FC236}">
                <a16:creationId xmlns:a16="http://schemas.microsoft.com/office/drawing/2014/main" id="{6B66952E-BA42-DBC3-A37A-AAED0EA9EF24}"/>
              </a:ext>
            </a:extLst>
          </p:cNvPr>
          <p:cNvSpPr/>
          <p:nvPr/>
        </p:nvSpPr>
        <p:spPr>
          <a:xfrm>
            <a:off x="590283" y="180959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7" action="ppaction://hlinksldjump"/>
            <a:extLst>
              <a:ext uri="{FF2B5EF4-FFF2-40B4-BE49-F238E27FC236}">
                <a16:creationId xmlns:a16="http://schemas.microsoft.com/office/drawing/2014/main" id="{63FE0090-10F7-36A7-AE33-7088FF0A3EA3}"/>
              </a:ext>
            </a:extLst>
          </p:cNvPr>
          <p:cNvSpPr/>
          <p:nvPr/>
        </p:nvSpPr>
        <p:spPr>
          <a:xfrm>
            <a:off x="568972" y="393125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8" action="ppaction://hlinksldjump"/>
            <a:extLst>
              <a:ext uri="{FF2B5EF4-FFF2-40B4-BE49-F238E27FC236}">
                <a16:creationId xmlns:a16="http://schemas.microsoft.com/office/drawing/2014/main" id="{39C39C89-823B-6568-FA46-B4877826C87B}"/>
              </a:ext>
            </a:extLst>
          </p:cNvPr>
          <p:cNvSpPr/>
          <p:nvPr/>
        </p:nvSpPr>
        <p:spPr>
          <a:xfrm>
            <a:off x="568972" y="496374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9" action="ppaction://hlinksldjump"/>
            <a:extLst>
              <a:ext uri="{FF2B5EF4-FFF2-40B4-BE49-F238E27FC236}">
                <a16:creationId xmlns:a16="http://schemas.microsoft.com/office/drawing/2014/main" id="{3FC8A194-1B9C-6BAD-12D7-2783FAEB6CD2}"/>
              </a:ext>
            </a:extLst>
          </p:cNvPr>
          <p:cNvSpPr/>
          <p:nvPr/>
        </p:nvSpPr>
        <p:spPr>
          <a:xfrm>
            <a:off x="474134" y="5810220"/>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2B6379-844F-9B40-D9DF-57CFE507A9D5}"/>
              </a:ext>
            </a:extLst>
          </p:cNvPr>
          <p:cNvSpPr txBox="1"/>
          <p:nvPr/>
        </p:nvSpPr>
        <p:spPr>
          <a:xfrm>
            <a:off x="1254967" y="1556508"/>
            <a:ext cx="4089193" cy="861774"/>
          </a:xfrm>
          <a:prstGeom prst="rect">
            <a:avLst/>
          </a:prstGeom>
          <a:noFill/>
        </p:spPr>
        <p:txBody>
          <a:bodyPr wrap="square" rtlCol="0">
            <a:spAutoFit/>
          </a:bodyPr>
          <a:lstStyle/>
          <a:p>
            <a:r>
              <a:rPr lang="en-US" sz="2500" dirty="0">
                <a:solidFill>
                  <a:schemeClr val="bg1"/>
                </a:solidFill>
                <a:latin typeface="Poppins ExtraBold" panose="00000900000000000000" pitchFamily="2" charset="0"/>
                <a:cs typeface="Poppins ExtraBold" panose="00000900000000000000" pitchFamily="2" charset="0"/>
              </a:rPr>
              <a:t>PROTECTION GUIDELNES GIVEN BY SEBI</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258173" y="2450897"/>
            <a:ext cx="3471872" cy="2185214"/>
          </a:xfrm>
          <a:prstGeom prst="rect">
            <a:avLst/>
          </a:prstGeom>
          <a:noFill/>
        </p:spPr>
        <p:txBody>
          <a:bodyPr wrap="square" rtlCol="0">
            <a:spAutoFit/>
          </a:bodyPr>
          <a:lstStyle/>
          <a:p>
            <a:r>
              <a:rPr lang="en-US" sz="1000" b="1" u="sng" dirty="0">
                <a:solidFill>
                  <a:schemeClr val="bg1">
                    <a:lumMod val="85000"/>
                  </a:schemeClr>
                </a:solidFill>
                <a:latin typeface="Poppins" panose="00000500000000000000" pitchFamily="2" charset="0"/>
                <a:cs typeface="Poppins" panose="00000500000000000000" pitchFamily="2" charset="0"/>
              </a:rPr>
              <a:t>Eligibility Norms For Companies Issuing Security:</a:t>
            </a:r>
          </a:p>
          <a:p>
            <a:endParaRPr lang="en-US" sz="3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No company shall make any issue of a public issue of securities, unless a draft prospectus has been filed with the Board, through an eligible Merchant Banker, at least 21 days prior to the filing of Prospectus with the Registrar of Companies (ROCs).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b="1" u="sng" dirty="0">
                <a:solidFill>
                  <a:schemeClr val="bg1">
                    <a:lumMod val="85000"/>
                  </a:schemeClr>
                </a:solidFill>
                <a:latin typeface="Poppins" panose="00000500000000000000" pitchFamily="2" charset="0"/>
                <a:cs typeface="Poppins" panose="00000500000000000000" pitchFamily="2" charset="0"/>
              </a:rPr>
              <a:t>Pricing By Companies Issuing Securities:</a:t>
            </a:r>
          </a:p>
          <a:p>
            <a:endParaRPr lang="en-US" sz="300" b="1" u="sng"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A listed company whose equity shares are listed on a stock exchange, may freely price its equity shares and any security convertible into equity at a later date, offered through a public or rights issue.</a:t>
            </a:r>
          </a:p>
        </p:txBody>
      </p:sp>
      <p:sp>
        <p:nvSpPr>
          <p:cNvPr id="55" name="Rectangle: Rounded Corners 54">
            <a:extLst>
              <a:ext uri="{FF2B5EF4-FFF2-40B4-BE49-F238E27FC236}">
                <a16:creationId xmlns:a16="http://schemas.microsoft.com/office/drawing/2014/main" id="{F0329A47-42BE-D9BC-EFCF-68999E67B31A}"/>
              </a:ext>
            </a:extLst>
          </p:cNvPr>
          <p:cNvSpPr/>
          <p:nvPr/>
        </p:nvSpPr>
        <p:spPr>
          <a:xfrm>
            <a:off x="1254967" y="4963746"/>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POWER</a:t>
            </a:r>
          </a:p>
        </p:txBody>
      </p:sp>
      <p:sp>
        <p:nvSpPr>
          <p:cNvPr id="2" name="Oval 1">
            <a:hlinkClick r:id="rId10" action="ppaction://hlinksldjump"/>
            <a:extLst>
              <a:ext uri="{FF2B5EF4-FFF2-40B4-BE49-F238E27FC236}">
                <a16:creationId xmlns:a16="http://schemas.microsoft.com/office/drawing/2014/main" id="{A22BB02D-56FC-51BE-70FF-486884C3C3D0}"/>
              </a:ext>
            </a:extLst>
          </p:cNvPr>
          <p:cNvSpPr/>
          <p:nvPr/>
        </p:nvSpPr>
        <p:spPr>
          <a:xfrm>
            <a:off x="568973" y="274099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820F3B94-C658-C1D3-06CC-3965A5C336A4}"/>
                  </a:ext>
                </a:extLst>
              </p:cNvPr>
              <p:cNvGraphicFramePr>
                <a:graphicFrameLocks noChangeAspect="1"/>
              </p:cNvGraphicFramePr>
              <p:nvPr>
                <p:extLst>
                  <p:ext uri="{D42A27DB-BD31-4B8C-83A1-F6EECF244321}">
                    <p14:modId xmlns:p14="http://schemas.microsoft.com/office/powerpoint/2010/main" val="3405299203"/>
                  </p:ext>
                </p:extLst>
              </p:nvPr>
            </p:nvGraphicFramePr>
            <p:xfrm>
              <a:off x="0" y="6868729"/>
              <a:ext cx="12192000" cy="6858001"/>
            </p:xfrm>
            <a:graphic>
              <a:graphicData uri="http://schemas.microsoft.com/office/powerpoint/2016/slidezoom">
                <pslz:sldZm>
                  <pslz:sldZmObj sldId="271" cId="3272793089">
                    <pslz:zmPr id="{089913FA-96EA-49EE-9B4B-1282EDB107E4}" returnToParent="0" transitionDur="1000">
                      <p166:blipFill xmlns:p166="http://schemas.microsoft.com/office/powerpoint/2016/6/main">
                        <a:blip r:embed="rId11"/>
                        <a:stretch>
                          <a:fillRect/>
                        </a:stretch>
                      </p166:blipFill>
                      <p166:spPr xmlns:p166="http://schemas.microsoft.com/office/powerpoint/2016/6/main">
                        <a:xfrm>
                          <a:off x="0" y="0"/>
                          <a:ext cx="12192000" cy="6858001"/>
                        </a:xfrm>
                        <a:prstGeom prst="rect">
                          <a:avLst/>
                        </a:prstGeom>
                        <a:ln w="3175">
                          <a:solidFill>
                            <a:prstClr val="ltGray"/>
                          </a:solidFill>
                        </a:ln>
                      </p166:spPr>
                    </pslz:zmPr>
                  </pslz:sldZmObj>
                </pslz:sldZm>
              </a:graphicData>
            </a:graphic>
          </p:graphicFrame>
        </mc:Choice>
        <mc:Fallback>
          <p:pic>
            <p:nvPicPr>
              <p:cNvPr id="5" name="Slide Zoom 4">
                <a:hlinkClick r:id="rId12" action="ppaction://hlinksldjump"/>
                <a:extLst>
                  <a:ext uri="{FF2B5EF4-FFF2-40B4-BE49-F238E27FC236}">
                    <a16:creationId xmlns:a16="http://schemas.microsoft.com/office/drawing/2014/main" id="{820F3B94-C658-C1D3-06CC-3965A5C336A4}"/>
                  </a:ext>
                </a:extLst>
              </p:cNvPr>
              <p:cNvPicPr>
                <a:picLocks noGrp="1" noRot="1" noChangeAspect="1" noMove="1" noResize="1" noEditPoints="1" noAdjustHandles="1" noChangeArrowheads="1" noChangeShapeType="1"/>
              </p:cNvPicPr>
              <p:nvPr/>
            </p:nvPicPr>
            <p:blipFill>
              <a:blip r:embed="rId11"/>
              <a:stretch>
                <a:fillRect/>
              </a:stretch>
            </p:blipFill>
            <p:spPr>
              <a:xfrm>
                <a:off x="0" y="6868729"/>
                <a:ext cx="12192000" cy="6858001"/>
              </a:xfrm>
              <a:prstGeom prst="rect">
                <a:avLst/>
              </a:prstGeom>
              <a:ln w="3175">
                <a:solidFill>
                  <a:prstClr val="ltGray"/>
                </a:solidFill>
              </a:ln>
            </p:spPr>
          </p:pic>
        </mc:Fallback>
      </mc:AlternateContent>
    </p:spTree>
    <p:extLst>
      <p:ext uri="{BB962C8B-B14F-4D97-AF65-F5344CB8AC3E}">
        <p14:creationId xmlns:p14="http://schemas.microsoft.com/office/powerpoint/2010/main" val="1559271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 dockstate="right" visibility="0" width="438" row="2">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0C870B3F-ECF6-41B0-AB86-4A7C83770FAF}">
  <we:reference id="wa200001560" version="1.0.0.0" store="en-US" storeType="OMEX"/>
  <we:alternateReferences>
    <we:reference id="wa200001560" version="1.0.0.0" store="wa20000156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BDCEA8C-856F-4410-8C0B-CCF29C3874AB}">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CFCD2BA-A748-4ADC-B8B0-2CB767DF8C4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285</TotalTime>
  <Words>898</Words>
  <Application>Microsoft Office PowerPoint</Application>
  <PresentationFormat>Widescreen</PresentationFormat>
  <Paragraphs>151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Felix Titling</vt:lpstr>
      <vt:lpstr>Franklin Gothic Heavy</vt:lpstr>
      <vt:lpstr>Poppins</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 YADAV</dc:creator>
  <cp:lastModifiedBy>AK YADAV</cp:lastModifiedBy>
  <cp:revision>3</cp:revision>
  <dcterms:created xsi:type="dcterms:W3CDTF">2024-05-31T16:26:38Z</dcterms:created>
  <dcterms:modified xsi:type="dcterms:W3CDTF">2024-06-02T12:04:21Z</dcterms:modified>
</cp:coreProperties>
</file>